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SpecialPlsOnTitleSld="0">
  <p:sldMasterIdLst>
    <p:sldMasterId id="2147483662" r:id="rId1"/>
  </p:sldMasterIdLst>
  <p:notesMasterIdLst>
    <p:notesMasterId r:id="rId2"/>
  </p:notesMasterIdLst>
  <p:handoutMasterIdLst>
    <p:handoutMasterId r:id="rId3"/>
  </p:handoutMasterIdLst>
  <p:sldIdLst>
    <p:sldId id="256" r:id="rId4"/>
    <p:sldId id="365" r:id="rId5"/>
    <p:sldId id="275" r:id="rId6"/>
    <p:sldId id="366" r:id="rId7"/>
    <p:sldId id="364" r:id="rId8"/>
    <p:sldId id="367" r:id="rId9"/>
    <p:sldId id="368" r:id="rId10"/>
    <p:sldId id="369" r:id="rId11"/>
    <p:sldId id="370" r:id="rId12"/>
    <p:sldId id="371" r:id="rId13"/>
    <p:sldId id="372" r:id="rId14"/>
    <p:sldId id="373" r:id="rId15"/>
    <p:sldId id="374" r:id="rId16"/>
    <p:sldId id="375" r:id="rId17"/>
    <p:sldId id="363" r:id="rId18"/>
    <p:sldId id="376" r:id="rId19"/>
  </p:sldIdLst>
  <p:sldSz cx="18288000" cy="10287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6093" autoAdjust="0"/>
    <p:restoredTop sz="95701" autoAdjust="0"/>
  </p:normalViewPr>
  <p:slideViewPr>
    <p:cSldViewPr>
      <p:cViewPr>
        <p:scale>
          <a:sx n="70" d="100"/>
          <a:sy n="70" d="100"/>
        </p:scale>
        <p:origin x="840" y="336"/>
      </p:cViewPr>
      <p:guideLst>
        <p:guide orient="horz" pos="3239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3117"/>
        <p:guide pos="2129"/>
      </p:guideLst>
    </p:cSldViewPr>
  </p:notes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450E784-2449-4FFD-AA69-3F5CFAA75B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16553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62530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3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5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6549074"/>
      </p:ext>
    </p:extLst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681996"/>
      </p:ext>
    </p:extLst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450944"/>
      </p:ext>
    </p:extLst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6115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021017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47609"/>
      </p:ext>
    </p:extLst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5687177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300290"/>
      </p:ext>
    </p:extLst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884820"/>
      </p:ext>
    </p:extLst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245962"/>
      </p:ext>
    </p:extLst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381475"/>
      </p:ext>
    </p:extLst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775125"/>
      </p:ext>
    </p:extLst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9061986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71598" y="3195637"/>
            <a:ext cx="15544797" cy="2205037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743198" y="5829300"/>
            <a:ext cx="12801598" cy="26289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15" name="슬라이드 번호 개체 틀 14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6" name="바닥글 개체 틀 15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564841073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3195637"/>
            <a:ext cx="18288000" cy="2205037"/>
          </a:xfrm>
        </p:spPr>
        <p:txBody>
          <a:bodyPr>
            <a:normAutofit/>
          </a:bodyPr>
          <a:lstStyle>
            <a:lvl1pPr>
              <a:defRPr sz="66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10" name="슬라이드 번호 개체 틀 9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1" name="바닥글 개체 틀 10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293561020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398" y="411957"/>
            <a:ext cx="16459197" cy="1714500"/>
          </a:xfrm>
        </p:spPr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4286215" y="3321844"/>
            <a:ext cx="9715532" cy="482203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600"/>
            </a:lvl1pPr>
          </a:lstStyle>
          <a:p>
            <a:pPr lvl="0">
              <a:defRPr/>
            </a:pPr>
            <a:r>
              <a:rPr lang="ko-KR" altLang="en-US"/>
              <a:t>첫째 목차</a:t>
            </a:r>
          </a:p>
          <a:p>
            <a:pPr lvl="0">
              <a:defRPr/>
            </a:pPr>
            <a:r>
              <a:rPr lang="ko-KR" altLang="en-US"/>
              <a:t>둘째 목차</a:t>
            </a:r>
          </a:p>
          <a:p>
            <a:pPr lvl="0">
              <a:defRPr/>
            </a:pPr>
            <a:r>
              <a:rPr lang="ko-KR" altLang="en-US"/>
              <a:t>셋째 목차</a:t>
            </a:r>
          </a:p>
          <a:p>
            <a:pPr lvl="0">
              <a:defRPr/>
            </a:pPr>
            <a:r>
              <a:rPr lang="ko-KR" altLang="en-US"/>
              <a:t>넷째 목차</a:t>
            </a:r>
          </a:p>
          <a:p>
            <a:pPr lvl="0">
              <a:defRPr/>
            </a:pPr>
            <a:r>
              <a:rPr lang="ko-KR" altLang="en-US"/>
              <a:t>다섯째 목차</a:t>
            </a:r>
          </a:p>
        </p:txBody>
      </p:sp>
      <p:sp>
        <p:nvSpPr>
          <p:cNvPr id="17" name="슬라이드 번호 개체 틀 16"/>
          <p:cNvSpPr>
            <a:spLocks noGrp="1"/>
          </p:cNvSpPr>
          <p:nvPr userDrawn="1">
            <p:ph type="sldNum" sz="quarter" idx="15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8" name="바닥글 개체 틀 17"/>
          <p:cNvSpPr>
            <a:spLocks noGrp="1"/>
          </p:cNvSpPr>
          <p:nvPr userDrawn="1">
            <p:ph type="ftr" sz="quarter" idx="15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329520424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3258798" y="411957"/>
            <a:ext cx="4114798" cy="8777288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914398" y="411957"/>
            <a:ext cx="12039598" cy="8777288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1" name="슬라이드 번호 개체 틀 10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14438005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1" name="슬라이드 번호 개체 틀 10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22044418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7" name="직사각형 6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13" name="슬라이드 번호 개체 틀 12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2758860340"/>
      </p:ext>
    </p:extLst>
  </p:cSld>
  <p:clrMapOvr>
    <a:masterClrMapping/>
  </p:clrMapOvr>
  <p:transition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슬라이드 번호 개체 틀 9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 smtClean="0"/>
              <a:pPr>
                <a:defRPr/>
              </a:pPr>
              <a:t>‹#›</a:t>
            </a:fld>
            <a:r>
              <a:rPr lang="en-US" altLang="ko-KR" dirty="0"/>
              <a:t>-2</a:t>
            </a:r>
            <a:endParaRPr lang="ko-KR" altLang="en-US" dirty="0"/>
          </a:p>
        </p:txBody>
      </p:sp>
      <p:sp>
        <p:nvSpPr>
          <p:cNvPr id="11" name="바닥글 개체 틀 10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8686799" cy="585788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  <a:r>
              <a:rPr lang="en-US" altLang="ko-KR"/>
              <a:t> and Engineering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11162658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44624" y="6610350"/>
            <a:ext cx="15544797" cy="2043112"/>
          </a:xfrm>
        </p:spPr>
        <p:txBody>
          <a:bodyPr anchor="t"/>
          <a:lstStyle>
            <a:lvl1pPr algn="l">
              <a:defRPr sz="6000" b="1" cap="all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444624" y="4360069"/>
            <a:ext cx="15544797" cy="2250280"/>
          </a:xfrm>
        </p:spPr>
        <p:txBody>
          <a:bodyPr anchor="b"/>
          <a:lstStyle>
            <a:lvl1pPr marL="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11" name="슬라이드 번호 개체 틀 10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336952531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914398" y="2400300"/>
            <a:ext cx="8077198" cy="6788944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42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9296398" y="2400300"/>
            <a:ext cx="8077198" cy="6788944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42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2" name="슬라이드 번호 개체 틀 11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3" name="바닥글 개체 틀 12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247537571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10" name="슬라이드 번호 개체 틀 9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1" name="바닥글 개체 틀 10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126342777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912055" y="2464594"/>
            <a:ext cx="16459197" cy="67878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11" name="슬라이드 번호 개체 틀 10"/>
          <p:cNvSpPr>
            <a:spLocks noGrp="1"/>
          </p:cNvSpPr>
          <p:nvPr userDrawn="1">
            <p:ph type="sldNum" sz="quarter" idx="14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 userDrawn="1">
            <p:ph type="ftr" sz="quarter" idx="14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380435283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914398" y="2400300"/>
            <a:ext cx="8077198" cy="3294000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9296398" y="2400300"/>
            <a:ext cx="8077198" cy="3294000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912055" y="5976330"/>
            <a:ext cx="8077198" cy="3294000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9294054" y="5976330"/>
            <a:ext cx="8077198" cy="3294000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4" name="슬라이드 번호 개체 틀 13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5" name="바닥글 개체 틀 14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215496875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84574" y="7200900"/>
            <a:ext cx="10972798" cy="850107"/>
          </a:xfrm>
        </p:spPr>
        <p:txBody>
          <a:bodyPr anchor="b"/>
          <a:lstStyle>
            <a:lvl1pPr algn="l">
              <a:defRPr sz="3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584574" y="919162"/>
            <a:ext cx="10972798" cy="6172200"/>
          </a:xfrm>
        </p:spPr>
        <p:txBody>
          <a:bodyPr/>
          <a:lstStyle>
            <a:lvl1pPr marL="0" indent="0">
              <a:buNone/>
              <a:defRPr sz="4800"/>
            </a:lvl1pPr>
            <a:lvl2pPr marL="457200" indent="0">
              <a:buNone/>
              <a:defRPr sz="4200"/>
            </a:lvl2pPr>
            <a:lvl3pPr marL="914400" indent="0">
              <a:buNone/>
              <a:defRPr sz="36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  <a:lvl6pPr marL="2286000" indent="0">
              <a:buNone/>
              <a:defRPr sz="3000"/>
            </a:lvl6pPr>
            <a:lvl7pPr marL="2743200" indent="0">
              <a:buNone/>
              <a:defRPr sz="3000"/>
            </a:lvl7pPr>
            <a:lvl8pPr marL="3200400" indent="0">
              <a:buNone/>
              <a:defRPr sz="3000"/>
            </a:lvl8pPr>
            <a:lvl9pPr marL="3657600" indent="0">
              <a:buNone/>
              <a:defRPr sz="3000"/>
            </a:lvl9pPr>
          </a:lstStyle>
          <a:p>
            <a:pPr lvl="0">
              <a:defRPr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584574" y="8051007"/>
            <a:ext cx="10972798" cy="1207293"/>
          </a:xfrm>
        </p:spPr>
        <p:txBody>
          <a:bodyPr/>
          <a:lstStyle>
            <a:lvl1pPr marL="0" indent="0">
              <a:buNone/>
              <a:defRPr sz="2100"/>
            </a:lvl1pPr>
            <a:lvl2pPr marL="457200" indent="0">
              <a:buNone/>
              <a:defRPr sz="1800"/>
            </a:lvl2pPr>
            <a:lvl3pPr marL="914400" indent="0">
              <a:buNone/>
              <a:defRPr sz="1500"/>
            </a:lvl3pPr>
            <a:lvl4pPr marL="1371600" indent="0">
              <a:buNone/>
              <a:defRPr sz="1350"/>
            </a:lvl4pPr>
            <a:lvl5pPr marL="1828800" indent="0">
              <a:buNone/>
              <a:defRPr sz="1350"/>
            </a:lvl5pPr>
            <a:lvl6pPr marL="2286000" indent="0">
              <a:buNone/>
              <a:defRPr sz="1350"/>
            </a:lvl6pPr>
            <a:lvl7pPr marL="2743200" indent="0">
              <a:buNone/>
              <a:defRPr sz="1350"/>
            </a:lvl7pPr>
            <a:lvl8pPr marL="3200400" indent="0">
              <a:buNone/>
              <a:defRPr sz="1350"/>
            </a:lvl8pPr>
            <a:lvl9pPr marL="3657600" indent="0">
              <a:buNone/>
              <a:defRPr sz="135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12" name="슬라이드 번호 개체 틀 11"/>
          <p:cNvSpPr>
            <a:spLocks noGrp="1"/>
          </p:cNvSpPr>
          <p:nvPr userDrawn="1">
            <p:ph type="sldNum" sz="quarter" idx="10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3" name="바닥글 개체 틀 12"/>
          <p:cNvSpPr>
            <a:spLocks noGrp="1"/>
          </p:cNvSpPr>
          <p:nvPr userDrawn="1">
            <p:ph type="ftr" sz="quarter" idx="10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1742996670"/>
      </p:ext>
    </p:extLst>
  </p:cSld>
  <p:clrMapOvr>
    <a:masterClrMapping/>
  </p:clrMapOvr>
  <p:transition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10820400" cy="14097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4398" y="2400300"/>
            <a:ext cx="16459197" cy="6788944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grpSp>
        <p:nvGrpSpPr>
          <p:cNvPr id="12" name="Group 7"/>
          <p:cNvGrpSpPr/>
          <p:nvPr/>
        </p:nvGrpSpPr>
        <p:grpSpPr>
          <a:xfrm>
            <a:off x="-361950" y="9577858"/>
            <a:ext cx="18649950" cy="899642"/>
            <a:chOff x="0" y="-47625"/>
            <a:chExt cx="4911921" cy="236943"/>
          </a:xfrm>
        </p:grpSpPr>
        <p:sp>
          <p:nvSpPr>
            <p:cNvPr id="14" name="TextBox 9"/>
            <p:cNvSpPr txBox="1"/>
            <p:nvPr/>
          </p:nvSpPr>
          <p:spPr>
            <a:xfrm>
              <a:off x="0" y="-47625"/>
              <a:ext cx="4911921" cy="236943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3359"/>
                </a:lnSpc>
                <a:defRPr/>
              </a:pPr>
              <a:endParaRPr lang="ko-KR" altLang="en-US"/>
            </a:p>
          </p:txBody>
        </p:sp>
        <p:sp>
          <p:nvSpPr>
            <p:cNvPr id="13" name="Freeform 8"/>
            <p:cNvSpPr/>
            <p:nvPr/>
          </p:nvSpPr>
          <p:spPr>
            <a:xfrm>
              <a:off x="0" y="0"/>
              <a:ext cx="4911921" cy="189318"/>
            </a:xfrm>
            <a:custGeom>
              <a:avLst/>
              <a:gdLst/>
              <a:ahLst/>
              <a:cxnLst/>
              <a:rect l="l" t="t" r="r" b="b"/>
              <a:pathLst>
                <a:path w="4911921" h="189318">
                  <a:moveTo>
                    <a:pt x="0" y="0"/>
                  </a:moveTo>
                  <a:lnTo>
                    <a:pt x="4911921" y="0"/>
                  </a:lnTo>
                  <a:lnTo>
                    <a:pt x="4911921" y="189318"/>
                  </a:lnTo>
                  <a:lnTo>
                    <a:pt x="0" y="189318"/>
                  </a:lnTo>
                  <a:close/>
                </a:path>
              </a:pathLst>
            </a:custGeom>
            <a:solidFill>
              <a:srgbClr val="D1CAC9"/>
            </a:solidFill>
          </p:spPr>
        </p:sp>
      </p:grpSp>
      <p:sp>
        <p:nvSpPr>
          <p:cNvPr id="16" name="슬라이드 번호 개체 틀 15"/>
          <p:cNvSpPr>
            <a:spLocks noGrp="1"/>
          </p:cNvSpPr>
          <p:nvPr>
            <p:ph type="sldNum" sz="quarter" idx="4"/>
          </p:nvPr>
        </p:nvSpPr>
        <p:spPr>
          <a:xfrm>
            <a:off x="13944600" y="9715500"/>
            <a:ext cx="4267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kumimoji="0" sz="28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3"/>
          </p:nvPr>
        </p:nvSpPr>
        <p:spPr>
          <a:xfrm>
            <a:off x="76201" y="9701212"/>
            <a:ext cx="5791198" cy="547687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kumimoji="0" sz="3400" b="0" i="0" u="none" strike="noStrike" cap="none" normalizeH="0" baseline="0">
                <a:solidFill>
                  <a:srgbClr val="704F48"/>
                </a:solidFill>
                <a:latin typeface="Source Han Sans KR Medium"/>
                <a:ea typeface="+mn-ea"/>
                <a:cs typeface="+mn-cs"/>
              </a:defRPr>
            </a:lvl1pPr>
          </a:lstStyle>
          <a:p>
            <a:pPr lvl="0">
              <a:defRPr/>
            </a:pPr>
            <a:r>
              <a:rPr lang="ko-KR" altLang="en-US"/>
              <a:t>Dept.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3081128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88" r:id="rId13"/>
  </p:sldLayoutIdLst>
  <p:transition/>
  <p:hf hdr="0" dt="0"/>
  <p:txStyles>
    <p:titleStyle>
      <a:lvl1pPr algn="l" defTabSz="914400" rtl="0" eaLnBrk="1" latinLnBrk="1" hangingPunct="1">
        <a:spcBef>
          <a:spcPct val="0"/>
        </a:spcBef>
        <a:buNone/>
        <a:defRPr kumimoji="0" sz="7200" b="0" i="0" u="none" strike="noStrike" kern="1200" cap="none" normalizeH="0" baseline="0">
          <a:solidFill>
            <a:srgbClr val="704F48"/>
          </a:solidFill>
          <a:latin typeface="+mn-lt"/>
          <a:ea typeface="Nanum Myeongjo Bold"/>
          <a:cs typeface="+mn-cs"/>
        </a:defRPr>
      </a:lvl1pPr>
      <a:lvl2pPr algn="l" rtl="0" eaLnBrk="1" latinLnBrk="1" hangingPunct="1">
        <a:defRPr>
          <a:solidFill>
            <a:schemeClr val="tx2"/>
          </a:solidFill>
        </a:defRPr>
      </a:lvl2pPr>
      <a:lvl3pPr algn="l" rtl="0" eaLnBrk="1" latinLnBrk="1" hangingPunct="1">
        <a:defRPr>
          <a:solidFill>
            <a:schemeClr val="tx2"/>
          </a:solidFill>
        </a:defRPr>
      </a:lvl3pPr>
      <a:lvl4pPr algn="l" rtl="0" eaLnBrk="1" latinLnBrk="1" hangingPunct="1">
        <a:defRPr>
          <a:solidFill>
            <a:schemeClr val="tx2"/>
          </a:solidFill>
        </a:defRPr>
      </a:lvl4pPr>
      <a:lvl5pPr algn="l" rtl="0" eaLnBrk="1" latinLnBrk="1" hangingPunct="1">
        <a:defRPr>
          <a:solidFill>
            <a:schemeClr val="tx2"/>
          </a:solidFill>
        </a:defRPr>
      </a:lvl5pPr>
      <a:lvl6pPr algn="l" rtl="0" eaLnBrk="1" latinLnBrk="1" hangingPunct="1">
        <a:defRPr>
          <a:solidFill>
            <a:schemeClr val="tx2"/>
          </a:solidFill>
        </a:defRPr>
      </a:lvl6pPr>
      <a:lvl7pPr algn="l" rtl="0" eaLnBrk="1" latinLnBrk="1" hangingPunct="1">
        <a:defRPr>
          <a:solidFill>
            <a:schemeClr val="tx2"/>
          </a:solidFill>
        </a:defRPr>
      </a:lvl7pPr>
      <a:lvl8pPr algn="l" rtl="0" eaLnBrk="1" latinLnBrk="1" hangingPunct="1">
        <a:defRPr>
          <a:solidFill>
            <a:schemeClr val="tx2"/>
          </a:solidFill>
        </a:defRPr>
      </a:lvl8pPr>
      <a:lvl9pPr algn="l"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kumimoji="0" sz="2400" b="0" i="0" u="none" strike="noStrike" kern="1200" cap="none" normalizeH="0" baseline="0">
          <a:solidFill>
            <a:srgbClr val="665653"/>
          </a:solidFill>
          <a:latin typeface="+mn-lt"/>
          <a:ea typeface="Source Han Sans KR Normal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kumimoji="0" sz="2400" b="0" i="0" u="none" strike="noStrike" kern="1200" cap="none" normalizeH="0" baseline="0">
          <a:solidFill>
            <a:srgbClr val="665653"/>
          </a:solidFill>
          <a:latin typeface="+mn-lt"/>
          <a:ea typeface="Source Han Sans KR Normal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kumimoji="0" sz="2400" b="0" i="0" u="none" strike="noStrike" kern="1200" cap="none" normalizeH="0" baseline="0">
          <a:solidFill>
            <a:srgbClr val="665653"/>
          </a:solidFill>
          <a:latin typeface="+mn-lt"/>
          <a:ea typeface="Source Han Sans KR Normal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kumimoji="0" sz="2400" b="0" i="0" u="none" strike="noStrike" kern="1200" cap="none" normalizeH="0" baseline="0">
          <a:solidFill>
            <a:srgbClr val="665653"/>
          </a:solidFill>
          <a:latin typeface="+mn-lt"/>
          <a:ea typeface="Source Han Sans KR Normal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kumimoji="0" sz="2400" b="0" i="0" u="none" strike="noStrike" kern="1200" cap="none" normalizeH="0" baseline="0">
          <a:solidFill>
            <a:srgbClr val="665653"/>
          </a:solidFill>
          <a:latin typeface="+mn-lt"/>
          <a:ea typeface="Source Han Sans KR Normal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7.png"  /><Relationship Id="rId4" Type="http://schemas.openxmlformats.org/officeDocument/2006/relationships/image" Target="../media/image16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8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9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20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21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22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23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3.xml"  /><Relationship Id="rId3" Type="http://schemas.openxmlformats.org/officeDocument/2006/relationships/hyperlink" Target="https://www.kcmi.re.kr/publications/pub_detail_view?cno=6141&amp;amp;syear=2023&amp;amp;zcd=002001016&amp;amp;zno=1729" TargetMode="External" /><Relationship Id="rId4" Type="http://schemas.openxmlformats.org/officeDocument/2006/relationships/hyperlink" Target="https://www.bok.or.kr/portal/bbs/B0000347/view.do?depth=201106&amp;amp;depth2=201106&amp;amp;menuNo=201106&amp;amp;nttId=10087536&amp;amp;oldMenuNo=201106&amp;amp;pageIndex=1&amp;amp;pageUnit=10&amp;amp;programType=newsData&amp;amp;searchCnd=1" TargetMode="External" /><Relationship Id="rId5" Type="http://schemas.openxmlformats.org/officeDocument/2006/relationships/image" Target="../media/image4.png"  /><Relationship Id="rId6" Type="http://schemas.openxmlformats.org/officeDocument/2006/relationships/image" Target="../media/image5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8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9.gif"  /><Relationship Id="rId4" Type="http://schemas.openxmlformats.org/officeDocument/2006/relationships/image" Target="../media/image10.gif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1.png"  /><Relationship Id="rId4" Type="http://schemas.openxmlformats.org/officeDocument/2006/relationships/image" Target="../media/image12.png"  /><Relationship Id="rId5" Type="http://schemas.openxmlformats.org/officeDocument/2006/relationships/image" Target="../media/image13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5.png"  /><Relationship Id="rId4" Type="http://schemas.openxmlformats.org/officeDocument/2006/relationships/image" Target="../media/image16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 l="-4260" t="-9910" r="-3490" b="-17550"/>
            </a:stretch>
          </a:blipFill>
        </p:spPr>
        <p:txBody>
          <a:bodyPr/>
          <a:lstStyle/>
          <a:p>
            <a:endParaRPr lang="ko-KR" altLang="en-US" dirty="0"/>
          </a:p>
        </p:txBody>
      </p:sp>
      <p:grpSp>
        <p:nvGrpSpPr>
          <p:cNvPr id="3" name="Group 3"/>
          <p:cNvGrpSpPr/>
          <p:nvPr/>
        </p:nvGrpSpPr>
        <p:grpSpPr>
          <a:xfrm rot="0">
            <a:off x="-112632" y="-124522"/>
            <a:ext cx="18513264" cy="10536043"/>
            <a:chOff x="0" y="0"/>
            <a:chExt cx="4875922" cy="27749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75922" cy="2774925"/>
            </a:xfrm>
            <a:custGeom>
              <a:avLst/>
              <a:gdLst/>
              <a:rect l="l" t="t" r="r" b="b"/>
              <a:pathLst>
                <a:path w="4875922" h="2774925">
                  <a:moveTo>
                    <a:pt x="0" y="0"/>
                  </a:moveTo>
                  <a:lnTo>
                    <a:pt x="4875922" y="0"/>
                  </a:lnTo>
                  <a:lnTo>
                    <a:pt x="4875922" y="2774925"/>
                  </a:lnTo>
                  <a:lnTo>
                    <a:pt x="0" y="2774925"/>
                  </a:lnTo>
                  <a:close/>
                </a:path>
              </a:pathLst>
            </a:custGeom>
            <a:solidFill>
              <a:srgbClr val="ab9e9c">
                <a:alpha val="29800"/>
              </a:srgbClr>
            </a:solidFill>
          </p:spPr>
          <p:txBody>
            <a:bodyPr/>
            <a:lstStyle/>
            <a:p>
              <a:pPr lvl="0">
                <a:defRPr/>
              </a:pPr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75922" cy="2822550"/>
            </a:xfrm>
            <a:prstGeom prst="rect">
              <a:avLst/>
            </a:prstGeom>
          </p:spPr>
          <p:txBody>
            <a:bodyPr lIns="50800" tIns="50800" rIns="50800" bIns="50800" anchor="ctr"/>
            <a:lstStyle/>
            <a:p>
              <a:pPr lvl="0" algn="ctr">
                <a:lnSpc>
                  <a:spcPts val="3359"/>
                </a:lnSpc>
                <a:defRPr/>
              </a:pPr>
              <a:endParaRPr lang="ko-KR" altLang="en-US"/>
            </a:p>
          </p:txBody>
        </p:sp>
      </p:grpSp>
      <p:sp>
        <p:nvSpPr>
          <p:cNvPr id="6" name="AutoShape 6"/>
          <p:cNvSpPr/>
          <p:nvPr/>
        </p:nvSpPr>
        <p:spPr>
          <a:xfrm>
            <a:off x="1028700" y="9472934"/>
            <a:ext cx="16365656" cy="0"/>
          </a:xfrm>
          <a:prstGeom prst="line">
            <a:avLst/>
          </a:prstGeom>
          <a:ln w="19050" cap="flat">
            <a:solidFill>
              <a:srgbClr val="665653"/>
            </a:solidFill>
            <a:prstDash val="solid"/>
            <a:headEnd w="sm" len="sm"/>
            <a:tailEnd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TextBox 7"/>
          <p:cNvSpPr txBox="1"/>
          <p:nvPr/>
        </p:nvSpPr>
        <p:spPr>
          <a:xfrm>
            <a:off x="3886198" y="3848100"/>
            <a:ext cx="12250190" cy="317182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12499"/>
              </a:lnSpc>
              <a:defRPr/>
            </a:pPr>
            <a:r>
              <a:rPr lang="ko-KR" altLang="en-US" sz="7200" spc="-399">
                <a:solidFill>
                  <a:srgbClr val="704f48"/>
                </a:solidFill>
                <a:latin typeface="Source Han Sans KR Bold"/>
              </a:rPr>
              <a:t>대한민국 기준금리와 주요</a:t>
            </a:r>
            <a:endParaRPr lang="ko-KR" altLang="en-US" sz="7200" spc="-399">
              <a:solidFill>
                <a:srgbClr val="704f48"/>
              </a:solidFill>
              <a:latin typeface="Source Han Sans KR Bold"/>
            </a:endParaRPr>
          </a:p>
          <a:p>
            <a:pPr lvl="0">
              <a:lnSpc>
                <a:spcPts val="12499"/>
              </a:lnSpc>
              <a:defRPr/>
            </a:pPr>
            <a:r>
              <a:rPr lang="ko-KR" altLang="en-US" sz="7200" spc="-399">
                <a:solidFill>
                  <a:srgbClr val="704f48"/>
                </a:solidFill>
                <a:latin typeface="Source Han Sans KR Bold"/>
              </a:rPr>
              <a:t>경제지수와의 상관관계 분석 </a:t>
            </a:r>
            <a:endParaRPr lang="en-US" altLang="ko-KR" sz="5300" spc="-399">
              <a:solidFill>
                <a:srgbClr val="704f48"/>
              </a:solidFill>
              <a:latin typeface="Source Han Sans KR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885743" y="7430803"/>
            <a:ext cx="3955433" cy="202752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000"/>
              </a:lnSpc>
              <a:defRPr/>
            </a:pPr>
            <a:r>
              <a:rPr lang="ko-KR" altLang="en-US" sz="3400" spc="-48">
                <a:solidFill>
                  <a:srgbClr val="704f48"/>
                </a:solidFill>
                <a:latin typeface="Source Han Sans KR Medium"/>
              </a:rPr>
              <a:t>학 번</a:t>
            </a:r>
            <a:r>
              <a:rPr lang="en-US" altLang="ko-KR" sz="3400" spc="-48">
                <a:solidFill>
                  <a:srgbClr val="704f48"/>
                </a:solidFill>
                <a:latin typeface="Source Han Sans KR Medium"/>
              </a:rPr>
              <a:t>:</a:t>
            </a:r>
            <a:r>
              <a:rPr lang="ko-KR" altLang="en-US" sz="3400" spc="-48">
                <a:solidFill>
                  <a:srgbClr val="704f48"/>
                </a:solidFill>
                <a:latin typeface="Source Han Sans KR Medium"/>
              </a:rPr>
              <a:t> </a:t>
            </a:r>
            <a:r>
              <a:rPr lang="en-US" altLang="ko-KR" sz="3400" spc="-48">
                <a:solidFill>
                  <a:srgbClr val="704f48"/>
                </a:solidFill>
                <a:latin typeface="Source Han Sans KR Medium"/>
              </a:rPr>
              <a:t>202044005</a:t>
            </a:r>
            <a:endParaRPr lang="en-US" altLang="ko-KR" sz="3400" spc="-48">
              <a:solidFill>
                <a:srgbClr val="704f48"/>
              </a:solidFill>
              <a:latin typeface="Source Han Sans KR Medium"/>
            </a:endParaRPr>
          </a:p>
          <a:p>
            <a:pPr lvl="0">
              <a:lnSpc>
                <a:spcPts val="4000"/>
              </a:lnSpc>
              <a:defRPr/>
            </a:pPr>
            <a:r>
              <a:rPr lang="ko-KR" altLang="en-US" sz="3400" spc="-48">
                <a:solidFill>
                  <a:srgbClr val="704f48"/>
                </a:solidFill>
                <a:latin typeface="Source Han Sans KR Medium"/>
              </a:rPr>
              <a:t>이 름</a:t>
            </a:r>
            <a:r>
              <a:rPr lang="en-US" altLang="ko-KR" sz="3400" spc="-48">
                <a:solidFill>
                  <a:srgbClr val="704f48"/>
                </a:solidFill>
                <a:latin typeface="Source Han Sans KR Medium"/>
              </a:rPr>
              <a:t>:</a:t>
            </a:r>
            <a:r>
              <a:rPr lang="ko-KR" altLang="en-US" sz="3400" spc="-48">
                <a:solidFill>
                  <a:srgbClr val="704f48"/>
                </a:solidFill>
                <a:latin typeface="Source Han Sans KR Medium"/>
              </a:rPr>
              <a:t> 김 동 혁</a:t>
            </a:r>
            <a:endParaRPr lang="ko-KR" altLang="en-US" sz="3400" spc="-48">
              <a:solidFill>
                <a:srgbClr val="704f48"/>
              </a:solidFill>
              <a:latin typeface="Source Han Sans KR Medium"/>
            </a:endParaRPr>
          </a:p>
          <a:p>
            <a:pPr lvl="0">
              <a:lnSpc>
                <a:spcPts val="4000"/>
              </a:lnSpc>
              <a:defRPr/>
            </a:pPr>
            <a:r>
              <a:rPr lang="ko-KR" altLang="en-US" sz="3400" spc="-48">
                <a:solidFill>
                  <a:srgbClr val="704f48"/>
                </a:solidFill>
                <a:latin typeface="Source Han Sans KR Medium"/>
              </a:rPr>
              <a:t>담당교수</a:t>
            </a:r>
            <a:r>
              <a:rPr lang="en-US" altLang="ko-KR" sz="3400" spc="-48">
                <a:solidFill>
                  <a:srgbClr val="704f48"/>
                </a:solidFill>
                <a:latin typeface="Source Han Sans KR Medium"/>
              </a:rPr>
              <a:t>: </a:t>
            </a:r>
            <a:r>
              <a:rPr lang="ko-KR" altLang="en-US" sz="3400" spc="-48">
                <a:solidFill>
                  <a:srgbClr val="704f48"/>
                </a:solidFill>
                <a:latin typeface="Source Han Sans KR Medium"/>
              </a:rPr>
              <a:t>민 정 혜</a:t>
            </a:r>
            <a:endParaRPr lang="ko-KR" altLang="en-US" sz="3400" spc="-48">
              <a:solidFill>
                <a:srgbClr val="704f48"/>
              </a:solidFill>
              <a:latin typeface="Source Han Sans KR Medium"/>
            </a:endParaRPr>
          </a:p>
          <a:p>
            <a:pPr lvl="0">
              <a:lnSpc>
                <a:spcPts val="4000"/>
              </a:lnSpc>
              <a:defRPr/>
            </a:pPr>
            <a:r>
              <a:rPr lang="ko-KR" altLang="en-US" sz="3400" spc="-48">
                <a:solidFill>
                  <a:srgbClr val="704f48"/>
                </a:solidFill>
                <a:latin typeface="Source Han Sans KR Medium"/>
              </a:rPr>
              <a:t>날 짜 </a:t>
            </a:r>
            <a:r>
              <a:rPr lang="en-US" altLang="ko-KR" sz="3400" spc="-48">
                <a:solidFill>
                  <a:srgbClr val="704f48"/>
                </a:solidFill>
                <a:latin typeface="Source Han Sans KR Medium"/>
              </a:rPr>
              <a:t>:</a:t>
            </a:r>
            <a:r>
              <a:rPr lang="ko-KR" altLang="en-US" sz="3400" spc="-48">
                <a:solidFill>
                  <a:srgbClr val="704f48"/>
                </a:solidFill>
                <a:latin typeface="Source Han Sans KR Medium"/>
              </a:rPr>
              <a:t> </a:t>
            </a:r>
            <a:r>
              <a:rPr lang="en-US" altLang="ko-KR" sz="3400" spc="-48">
                <a:solidFill>
                  <a:srgbClr val="704f48"/>
                </a:solidFill>
                <a:latin typeface="Source Han Sans KR Medium"/>
              </a:rPr>
              <a:t>24/12/02</a:t>
            </a:r>
            <a:endParaRPr lang="en-US" altLang="ko-KR" sz="3400" spc="-48">
              <a:solidFill>
                <a:srgbClr val="704f48"/>
              </a:solidFill>
              <a:latin typeface="Source Han Sans KR Medium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90599" y="9448798"/>
            <a:ext cx="8534401" cy="49530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 algn="ctr">
              <a:lnSpc>
                <a:spcPts val="4000"/>
              </a:lnSpc>
              <a:buClr>
                <a:srgbClr val="704f48"/>
              </a:buClr>
              <a:buNone/>
              <a:defRPr/>
            </a:pPr>
            <a:r>
              <a:rPr lang="ko-KR" altLang="ko-KR" sz="3400" spc="-48">
                <a:solidFill>
                  <a:srgbClr val="704f48"/>
                </a:solidFill>
                <a:effectLst/>
                <a:latin typeface="Source Han Sans KR Medium"/>
                <a:ea typeface="Source Han Sans KR Medium"/>
              </a:rPr>
              <a:t>Dept. of Computer Science</a:t>
            </a:r>
            <a:r>
              <a:rPr lang="ko-KR" altLang="en-US" sz="3400" spc="-48">
                <a:solidFill>
                  <a:srgbClr val="704f48"/>
                </a:solidFill>
                <a:effectLst/>
                <a:latin typeface="Source Han Sans KR Medium"/>
                <a:ea typeface="Source Han Sans KR Medium"/>
              </a:rPr>
              <a:t> </a:t>
            </a:r>
            <a:r>
              <a:rPr lang="ko-KR" altLang="ko-KR" sz="3400" spc="-48">
                <a:solidFill>
                  <a:srgbClr val="704f48"/>
                </a:solidFill>
                <a:effectLst/>
                <a:latin typeface="Source Han Sans KR Medium"/>
                <a:ea typeface="Source Han Sans KR Medium"/>
              </a:rPr>
              <a:t>and Engineering</a:t>
            </a:r>
            <a:endParaRPr lang="ko-KR" altLang="ko-KR" sz="3400" spc="-48">
              <a:solidFill>
                <a:srgbClr val="704f48"/>
              </a:solidFill>
              <a:effectLst/>
              <a:latin typeface="Source Han Sans KR Medium"/>
              <a:ea typeface="Source Han Sans KR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03.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상관관계 분석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295400" y="2324100"/>
            <a:ext cx="990600" cy="109537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상관계수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1053" name="TextBox 3"/>
          <p:cNvSpPr txBox="1"/>
          <p:nvPr/>
        </p:nvSpPr>
        <p:spPr>
          <a:xfrm>
            <a:off x="2743198" y="2271301"/>
            <a:ext cx="6781802" cy="273884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유효한 상관계수</a:t>
            </a:r>
            <a:endParaRPr lang="ko-KR" altLang="en-US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자연과학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: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0.9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~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-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0.9</a:t>
            </a:r>
            <a:endParaRPr lang="en-US" alt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사회과학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: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0.5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~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-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0.5</a:t>
            </a:r>
            <a:endParaRPr lang="en-US" alt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상관계수의 절대값이 </a:t>
            </a:r>
            <a:r>
              <a:rPr lang="ko-KR" altLang="ko-KR" sz="2400" spc="-150">
                <a:solidFill>
                  <a:srgbClr val="665653"/>
                </a:solidFill>
                <a:effectLst/>
                <a:latin typeface="맑은 고딕"/>
              </a:rPr>
              <a:t>0.5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이상인 컬럼</a:t>
            </a:r>
            <a:endParaRPr lang="ko-KR" altLang="en-US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미국금리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 가계대출</a:t>
            </a:r>
            <a:endParaRPr lang="ko-KR" altLang="en-US" sz="2400" spc="-150">
              <a:solidFill>
                <a:srgbClr val="665653"/>
              </a:solidFill>
              <a:effectLst/>
              <a:latin typeface="맑은 고딕"/>
            </a:endParaRPr>
          </a:p>
        </p:txBody>
      </p:sp>
      <p:pic>
        <p:nvPicPr>
          <p:cNvPr id="1059" name="그림 105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534400" y="495300"/>
            <a:ext cx="2514600" cy="8130164"/>
          </a:xfrm>
          <a:prstGeom prst="rect">
            <a:avLst/>
          </a:prstGeom>
          <a:ln w="19050">
            <a:solidFill>
              <a:srgbClr val="8c512c"/>
            </a:solidFill>
          </a:ln>
        </p:spPr>
      </p:pic>
      <p:pic>
        <p:nvPicPr>
          <p:cNvPr id="1060" name="그림 1059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11277600" y="1181100"/>
            <a:ext cx="6510021" cy="5715000"/>
          </a:xfrm>
          <a:prstGeom prst="rect">
            <a:avLst/>
          </a:prstGeom>
          <a:noFill/>
          <a:ln w="0" cap="rnd">
            <a:solidFill>
              <a:srgbClr val="000000"/>
            </a:solidFill>
            <a:prstDash val="solid"/>
            <a:round/>
          </a:ln>
          <a:effectLst/>
        </p:spPr>
      </p:pic>
      <p:sp>
        <p:nvSpPr>
          <p:cNvPr id="1061" name="모서리가 둥근 직사각형 1060"/>
          <p:cNvSpPr/>
          <p:nvPr/>
        </p:nvSpPr>
        <p:spPr>
          <a:xfrm>
            <a:off x="11430000" y="1562100"/>
            <a:ext cx="1447800" cy="4953000"/>
          </a:xfrm>
          <a:prstGeom prst="roundRect">
            <a:avLst>
              <a:gd name="adj" fmla="val 16667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l">
              <a:defRPr/>
            </a:pPr>
            <a:endParaRPr sz="675" b="1">
              <a:ln w="9525">
                <a:solidFill>
                  <a:schemeClr val="dk1"/>
                </a:solidFill>
              </a:ln>
              <a:solidFill>
                <a:srgbClr val="808080"/>
              </a:solidFill>
              <a:latin typeface="맑은 고딕 Semilight"/>
              <a:ea typeface="맑은 고딕 Semilight"/>
              <a:cs typeface="맑은 고딕 Semilight"/>
            </a:endParaRPr>
          </a:p>
        </p:txBody>
      </p:sp>
      <p:sp>
        <p:nvSpPr>
          <p:cNvPr id="1062" name="TextBox 3"/>
          <p:cNvSpPr txBox="1"/>
          <p:nvPr/>
        </p:nvSpPr>
        <p:spPr>
          <a:xfrm>
            <a:off x="2971800" y="4991100"/>
            <a:ext cx="3733803" cy="4391025"/>
          </a:xfrm>
          <a:prstGeom prst="rect">
            <a:avLst/>
          </a:prstGeom>
          <a:ln w="28575">
            <a:solidFill>
              <a:srgbClr val="8c512c"/>
            </a:solidFill>
          </a:ln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미국금리 0.678668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가계대출 0.577439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기업대출 0.375249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신용카드대출 0.198179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GDP_변동률 0.171384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소비자물가지수(CPI)_변동률 0.111272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환율_변동율 0.060792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주택매매가격지수_변동율 0.051839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실업률 0.035856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통화량_변동율 0.027076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원유_변동률 0.023484</a:t>
            </a:r>
            <a:endParaRPr lang="ko-KR" sz="16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1600" spc="-150">
                <a:solidFill>
                  <a:srgbClr val="665653"/>
                </a:solidFill>
                <a:effectLst/>
                <a:latin typeface="맑은 고딕"/>
              </a:rPr>
              <a:t>생산자물가지수(PPI)_증감률률 0.003359</a:t>
            </a:r>
            <a:endParaRPr xmlns:mc="http://schemas.openxmlformats.org/markup-compatibility/2006" xmlns:hp="http://schemas.haansoft.com/office/presentation/8.0" kumimoji="0" lang="ko-KR" altLang="ko-KR" sz="1600" b="0" i="0" u="none" strike="noStrike" kern="1200" cap="none" spc="-150" normalizeH="0" baseline="0" mc:Ignorable="hp" hp:hslEmbossed="0">
              <a:solidFill>
                <a:srgbClr val="665653"/>
              </a:solidFill>
              <a:effectLst/>
              <a:latin typeface="맑은 고딕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0942587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03.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상관관계 분석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85800" y="2324100"/>
            <a:ext cx="1447800" cy="109537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2003</a:t>
            </a: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 </a:t>
            </a:r>
            <a:endParaRPr lang="en-US" altLang="ko-KR" sz="3600" spc="-72">
              <a:solidFill>
                <a:srgbClr val="665653"/>
              </a:solidFill>
              <a:latin typeface="고도 M"/>
              <a:ea typeface="고도 M"/>
            </a:endParaRPr>
          </a:p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~</a:t>
            </a: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 </a:t>
            </a: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2009</a:t>
            </a:r>
            <a:endParaRPr lang="en-US" altLang="ko-KR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1053" name="TextBox 3"/>
          <p:cNvSpPr txBox="1"/>
          <p:nvPr/>
        </p:nvSpPr>
        <p:spPr>
          <a:xfrm>
            <a:off x="2743198" y="2271301"/>
            <a:ext cx="6781802" cy="21863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유효한 상관계수</a:t>
            </a:r>
            <a:endParaRPr lang="ko-KR" altLang="en-US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실업률 0.711938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기업대출 0.695229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미국금리 0.687059</a:t>
            </a:r>
            <a:endParaRPr lang="ko-KR" altLang="ko-KR" sz="2400" spc="-150">
              <a:solidFill>
                <a:srgbClr val="665653"/>
              </a:solidFill>
              <a:effectLst/>
              <a:latin typeface="맑은 고딕"/>
            </a:endParaRPr>
          </a:p>
        </p:txBody>
      </p:sp>
      <p:pic>
        <p:nvPicPr>
          <p:cNvPr id="1063" name="그림 106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097747" y="4914900"/>
            <a:ext cx="14092507" cy="3429000"/>
          </a:xfrm>
          <a:prstGeom prst="rect">
            <a:avLst/>
          </a:prstGeom>
          <a:noFill/>
          <a:ln w="28575" cap="rnd">
            <a:solidFill>
              <a:srgbClr val="8c512c"/>
            </a:solidFill>
            <a:prstDash val="solid"/>
            <a:round/>
          </a:ln>
          <a:effectLst/>
        </p:spPr>
      </p:pic>
    </p:spTree>
    <p:extLst>
      <p:ext uri="{BB962C8B-B14F-4D97-AF65-F5344CB8AC3E}">
        <p14:creationId xmlns:p14="http://schemas.microsoft.com/office/powerpoint/2010/main" val="3296683959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03.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상관관계 분석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85800" y="2324100"/>
            <a:ext cx="1447800" cy="109537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2010</a:t>
            </a: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 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~</a:t>
            </a: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 </a:t>
            </a: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2019</a:t>
            </a:r>
            <a:endParaRPr lang="en-US" altLang="ko-KR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1053" name="TextBox 3"/>
          <p:cNvSpPr txBox="1"/>
          <p:nvPr/>
        </p:nvSpPr>
        <p:spPr>
          <a:xfrm>
            <a:off x="2743198" y="2271301"/>
            <a:ext cx="6781802" cy="273884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유효한 상관계수</a:t>
            </a:r>
            <a:endParaRPr lang="ko-KR" altLang="en-US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가계대출 0.879012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기업대출 0.686004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실업률 0.609328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미국금리 0.539477</a:t>
            </a:r>
            <a:endParaRPr lang="ko-KR" altLang="ko-KR" sz="2400" spc="-150">
              <a:solidFill>
                <a:srgbClr val="665653"/>
              </a:solidFill>
              <a:effectLst/>
              <a:latin typeface="맑은 고딕"/>
            </a:endParaRPr>
          </a:p>
        </p:txBody>
      </p:sp>
      <p:pic>
        <p:nvPicPr>
          <p:cNvPr id="1064" name="그림 106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010434" y="5143500"/>
            <a:ext cx="13534365" cy="3505200"/>
          </a:xfrm>
          <a:prstGeom prst="rect">
            <a:avLst/>
          </a:prstGeom>
          <a:noFill/>
          <a:ln w="28575" cap="rnd">
            <a:solidFill>
              <a:srgbClr val="8c512c"/>
            </a:solidFill>
            <a:prstDash val="solid"/>
            <a:round/>
          </a:ln>
          <a:effectLst/>
        </p:spPr>
      </p:pic>
    </p:spTree>
    <p:extLst>
      <p:ext uri="{BB962C8B-B14F-4D97-AF65-F5344CB8AC3E}">
        <p14:creationId xmlns:p14="http://schemas.microsoft.com/office/powerpoint/2010/main" val="4000503511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03.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상관관계 분석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219200" y="2295525"/>
            <a:ext cx="1066800" cy="109537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Last</a:t>
            </a:r>
            <a:endParaRPr lang="en-US" altLang="ko-KR" sz="3600" spc="-72">
              <a:solidFill>
                <a:srgbClr val="665653"/>
              </a:solidFill>
              <a:latin typeface="고도 M"/>
              <a:ea typeface="고도 M"/>
            </a:endParaRPr>
          </a:p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10Y</a:t>
            </a:r>
            <a:endParaRPr lang="en-US" altLang="ko-KR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1053" name="TextBox 3"/>
          <p:cNvSpPr txBox="1"/>
          <p:nvPr/>
        </p:nvSpPr>
        <p:spPr>
          <a:xfrm>
            <a:off x="2743198" y="2271301"/>
            <a:ext cx="6781802" cy="21863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유효한 상관계수</a:t>
            </a:r>
            <a:endParaRPr lang="ko-KR" altLang="en-US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미국금리 0.814535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실업률 0.725722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주택매매가격지수_변동율 0.633357</a:t>
            </a:r>
            <a:endParaRPr lang="ko-KR" altLang="ko-KR" sz="2400" spc="-150">
              <a:solidFill>
                <a:srgbClr val="665653"/>
              </a:solidFill>
              <a:effectLst/>
              <a:latin typeface="맑은 고딕"/>
            </a:endParaRPr>
          </a:p>
        </p:txBody>
      </p:sp>
      <p:pic>
        <p:nvPicPr>
          <p:cNvPr id="1065" name="그림 106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133600" y="4914900"/>
            <a:ext cx="14438190" cy="3733800"/>
          </a:xfrm>
          <a:prstGeom prst="rect">
            <a:avLst/>
          </a:prstGeom>
          <a:noFill/>
          <a:ln w="28575" cap="rnd">
            <a:solidFill>
              <a:srgbClr val="8c512c"/>
            </a:solidFill>
            <a:prstDash val="solid"/>
            <a:round/>
          </a:ln>
          <a:effectLst/>
        </p:spPr>
      </p:pic>
    </p:spTree>
    <p:extLst>
      <p:ext uri="{BB962C8B-B14F-4D97-AF65-F5344CB8AC3E}">
        <p14:creationId xmlns:p14="http://schemas.microsoft.com/office/powerpoint/2010/main" val="2410093881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03.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상관관계 분석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219200" y="2295525"/>
            <a:ext cx="1066800" cy="109537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Last</a:t>
            </a:r>
            <a:endParaRPr lang="en-US" altLang="ko-KR" sz="3600" spc="-72">
              <a:solidFill>
                <a:srgbClr val="665653"/>
              </a:solidFill>
              <a:latin typeface="고도 M"/>
              <a:ea typeface="고도 M"/>
            </a:endParaRPr>
          </a:p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5Y</a:t>
            </a:r>
            <a:endParaRPr lang="en-US" altLang="ko-KR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1053" name="TextBox 3"/>
          <p:cNvSpPr txBox="1"/>
          <p:nvPr/>
        </p:nvSpPr>
        <p:spPr>
          <a:xfrm>
            <a:off x="2743198" y="2271301"/>
            <a:ext cx="6781802" cy="32912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유효한 상관계수</a:t>
            </a:r>
            <a:endParaRPr lang="ko-KR" altLang="en-US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미국금리 0.973021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실업률 0.776184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가계대출 0.682825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주택매매가격지수_변동율 0.682181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통화량_변동율 0.536748</a:t>
            </a:r>
            <a:endParaRPr lang="ko-KR" altLang="ko-KR" sz="2400" spc="-150">
              <a:solidFill>
                <a:srgbClr val="665653"/>
              </a:solidFill>
              <a:effectLst/>
              <a:latin typeface="맑은 고딕"/>
            </a:endParaRPr>
          </a:p>
        </p:txBody>
      </p:sp>
      <p:pic>
        <p:nvPicPr>
          <p:cNvPr id="1065" name="그림 106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957602" y="5676900"/>
            <a:ext cx="14372795" cy="3753104"/>
          </a:xfrm>
          <a:prstGeom prst="rect">
            <a:avLst/>
          </a:prstGeom>
          <a:noFill/>
          <a:ln w="28575" cap="rnd">
            <a:solidFill>
              <a:srgbClr val="8c512c"/>
            </a:solidFill>
            <a:prstDash val="solid"/>
            <a:round/>
          </a:ln>
          <a:effectLst/>
        </p:spPr>
      </p:pic>
    </p:spTree>
    <p:extLst>
      <p:ext uri="{BB962C8B-B14F-4D97-AF65-F5344CB8AC3E}">
        <p14:creationId xmlns:p14="http://schemas.microsoft.com/office/powerpoint/2010/main" val="1398985222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25" name="AutoShape 6"/>
          <p:cNvSpPr/>
          <p:nvPr/>
        </p:nvSpPr>
        <p:spPr>
          <a:xfrm rot="5400000">
            <a:off x="1205385" y="3929842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329407" y="2707402"/>
            <a:ext cx="3182930" cy="540623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수집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2057" name="TextBox 3"/>
          <p:cNvSpPr txBox="1"/>
          <p:nvPr/>
        </p:nvSpPr>
        <p:spPr>
          <a:xfrm>
            <a:off x="2666998" y="2490371"/>
            <a:ext cx="6781802" cy="603450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en-US" altLang="ko-KR" sz="2400" b="1" spc="-150">
                <a:solidFill>
                  <a:srgbClr val="665653"/>
                </a:solidFill>
                <a:latin typeface="맑은 고딕"/>
              </a:rPr>
              <a:t>2003~2009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실업률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 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기업대출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 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미국금리</a:t>
            </a:r>
            <a:endParaRPr lang="ko-KR" sz="2400" spc="-150">
              <a:solidFill>
                <a:srgbClr val="665653"/>
              </a:solidFill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en-US" altLang="ko-KR" sz="2400" b="1" spc="-150">
                <a:solidFill>
                  <a:srgbClr val="665653"/>
                </a:solidFill>
                <a:latin typeface="맑은 고딕"/>
              </a:rPr>
              <a:t>2010~2019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가계대출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 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기업대출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 실업률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 미국금리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en-US" altLang="ko-KR" sz="2400" b="1" spc="-150">
                <a:solidFill>
                  <a:srgbClr val="665653"/>
                </a:solidFill>
                <a:latin typeface="맑은 고딕"/>
              </a:rPr>
              <a:t>Last 10Y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미국금리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 실업률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ko-KR" sz="2400" b="1" spc="-150">
                <a:solidFill>
                  <a:srgbClr val="665653"/>
                </a:solidFill>
                <a:effectLst/>
                <a:latin typeface="맑은 고딕"/>
              </a:rPr>
              <a:t>주택매매가격지수_변동율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en-US" altLang="ko-KR" sz="2400" b="1" spc="-150">
                <a:solidFill>
                  <a:srgbClr val="665653"/>
                </a:solidFill>
                <a:latin typeface="맑은 고딕"/>
              </a:rPr>
              <a:t>Last 5Y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미국금리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 실업률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 가계대출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 </a:t>
            </a:r>
            <a:r>
              <a:rPr lang="ko-KR" sz="2400" b="1" spc="-150">
                <a:solidFill>
                  <a:srgbClr val="665653"/>
                </a:solidFill>
                <a:effectLst/>
                <a:latin typeface="맑은 고딕"/>
              </a:rPr>
              <a:t>주택매매가격지수_변동율</a:t>
            </a:r>
            <a:r>
              <a:rPr lang="en-US" altLang="ko-KR" sz="2400" b="1" spc="-150">
                <a:solidFill>
                  <a:srgbClr val="665653"/>
                </a:solidFill>
                <a:effectLst/>
                <a:latin typeface="맑은 고딕"/>
              </a:rPr>
              <a:t>, </a:t>
            </a:r>
            <a:r>
              <a:rPr lang="ko-KR" sz="2400" b="1" spc="-150">
                <a:solidFill>
                  <a:srgbClr val="665653"/>
                </a:solidFill>
                <a:effectLst/>
                <a:latin typeface="맑은 고딕"/>
              </a:rPr>
              <a:t>통화량_변동율</a:t>
            </a:r>
            <a:endParaRPr lang="ko-KR" sz="2400" spc="-150">
              <a:solidFill>
                <a:srgbClr val="665653"/>
              </a:solidFill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en-US" altLang="ko-KR" sz="2400" b="1" spc="-150">
                <a:solidFill>
                  <a:srgbClr val="665653"/>
                </a:solidFill>
                <a:latin typeface="맑은 고딕"/>
              </a:rPr>
              <a:t>ALL</a:t>
            </a:r>
            <a:endParaRPr lang="ko-KR" sz="2400" spc="-150">
              <a:solidFill>
                <a:srgbClr val="665653"/>
              </a:solidFill>
              <a:effectLst/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미국금리</a:t>
            </a:r>
            <a:r>
              <a:rPr lang="en-US" altLang="ko-KR" sz="2400" spc="-150">
                <a:solidFill>
                  <a:srgbClr val="665653"/>
                </a:solidFill>
                <a:effectLst/>
                <a:latin typeface="맑은 고딕"/>
              </a:rPr>
              <a:t>, </a:t>
            </a: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실업률</a:t>
            </a:r>
            <a:endParaRPr lang="ko-KR" sz="2400" spc="-150">
              <a:solidFill>
                <a:srgbClr val="665653"/>
              </a:solidFill>
              <a:latin typeface="맑은 고딕"/>
            </a:endParaRPr>
          </a:p>
        </p:txBody>
      </p:sp>
      <p:sp>
        <p:nvSpPr>
          <p:cNvPr id="2062" name="TextBox 3"/>
          <p:cNvSpPr txBox="1"/>
          <p:nvPr/>
        </p:nvSpPr>
        <p:spPr>
          <a:xfrm>
            <a:off x="10515600" y="8496300"/>
            <a:ext cx="3200400" cy="5524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89121" lvl="1" indent="-230041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400">
                <a:solidFill>
                  <a:srgbClr val="665653"/>
                </a:solidFill>
                <a:latin typeface="맑은 고딕"/>
              </a:rPr>
              <a:t>유효성 있는 데이터</a:t>
            </a:r>
            <a:endParaRPr lang="ko-KR" altLang="en-US" sz="2400">
              <a:solidFill>
                <a:srgbClr val="665653"/>
              </a:solidFill>
              <a:latin typeface="맑은 고딕"/>
            </a:endParaRPr>
          </a:p>
        </p:txBody>
      </p:sp>
      <p:sp>
        <p:nvSpPr>
          <p:cNvPr id="2067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</a:t>
            </a:r>
            <a:r>
              <a:rPr lang="en-US" altLang="ko-KR" sz="7200" spc="-179">
                <a:solidFill>
                  <a:srgbClr val="704f48"/>
                </a:solidFill>
                <a:effectLst/>
                <a:ea typeface="Source Han Sans KR Normal"/>
              </a:rPr>
              <a:t>4</a:t>
            </a: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결론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pic>
        <p:nvPicPr>
          <p:cNvPr id="2068" name="그림 2067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10071608" y="495300"/>
            <a:ext cx="6768592" cy="7941691"/>
          </a:xfrm>
          <a:prstGeom prst="rect">
            <a:avLst/>
          </a:prstGeom>
          <a:noFill/>
          <a:ln w="28575">
            <a:solidFill>
              <a:srgbClr val="8c512c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014774020"/>
      </p:ext>
    </p:extLst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 rotWithShape="1">
            <a:blip r:embed="rId2"/>
            <a:srcRect l="13310" t="12970" r="220" b="560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724816" y="5572902"/>
            <a:ext cx="7921739" cy="542148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sz="3600">
                <a:solidFill>
                  <a:srgbClr val="704f48"/>
                </a:solidFill>
                <a:latin typeface="Source Han Sans KR Medium"/>
              </a:rPr>
              <a:t>감사합니다</a:t>
            </a:r>
            <a:endParaRPr lang="en-US" sz="3600">
              <a:solidFill>
                <a:srgbClr val="704f48"/>
              </a:solidFill>
              <a:latin typeface="Source Han Sans KR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24816" y="4253690"/>
            <a:ext cx="7921739" cy="975535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 algn="l">
              <a:lnSpc>
                <a:spcPts val="7650"/>
              </a:lnSpc>
              <a:defRPr/>
            </a:pPr>
            <a:r>
              <a:rPr lang="en-US" sz="9000">
                <a:solidFill>
                  <a:srgbClr val="704f48"/>
                </a:solidFill>
                <a:ea typeface="Source Han Sans KR Bold"/>
              </a:rPr>
              <a:t>THANK YOU</a:t>
            </a:r>
            <a:endParaRPr lang="en-US" sz="9000">
              <a:solidFill>
                <a:srgbClr val="704f48"/>
              </a:solidFill>
              <a:ea typeface="Source Han Sans KR Bold"/>
            </a:endParaRPr>
          </a:p>
        </p:txBody>
      </p:sp>
      <p:sp>
        <p:nvSpPr>
          <p:cNvPr id="8" name="직사각형 7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  <p:sp>
        <p:nvSpPr>
          <p:cNvPr id="9" name="직사각형 8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5791198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65859272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81621" y="4293972"/>
            <a:ext cx="15886681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 rot="0">
            <a:off x="1119696" y="4146335"/>
            <a:ext cx="323850" cy="32385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  <p:txBody>
            <a:bodyPr/>
            <a:lstStyle/>
            <a:p>
              <a:pPr lvl="0">
                <a:defRPr/>
              </a:pPr>
              <a:endParaRPr lang="ko-KR" altLang="en-US"/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5119942" y="4146335"/>
            <a:ext cx="323850" cy="32385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  <p:txBody>
            <a:bodyPr/>
            <a:lstStyle/>
            <a:p>
              <a:pPr lvl="0">
                <a:defRPr/>
              </a:pPr>
              <a:endParaRPr lang="ko-KR" altLang="en-US"/>
            </a:p>
          </p:txBody>
        </p:sp>
      </p:grpSp>
      <p:grpSp>
        <p:nvGrpSpPr>
          <p:cNvPr id="7" name="Group 7"/>
          <p:cNvGrpSpPr/>
          <p:nvPr/>
        </p:nvGrpSpPr>
        <p:grpSpPr>
          <a:xfrm rot="0">
            <a:off x="9388723" y="4146335"/>
            <a:ext cx="323850" cy="32385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  <p:txBody>
            <a:bodyPr/>
            <a:lstStyle/>
            <a:p>
              <a:pPr lvl="0">
                <a:defRPr/>
              </a:pPr>
              <a:endParaRPr lang="ko-KR" altLang="en-US"/>
            </a:p>
          </p:txBody>
        </p:sp>
      </p:grpSp>
      <p:grpSp>
        <p:nvGrpSpPr>
          <p:cNvPr id="9" name="Group 9"/>
          <p:cNvGrpSpPr/>
          <p:nvPr/>
        </p:nvGrpSpPr>
        <p:grpSpPr>
          <a:xfrm rot="0">
            <a:off x="13661523" y="4146335"/>
            <a:ext cx="323850" cy="323850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b9696"/>
            </a:solidFill>
          </p:spPr>
          <p:txBody>
            <a:bodyPr/>
            <a:lstStyle/>
            <a:p>
              <a:pPr lvl="0">
                <a:defRPr/>
              </a:pPr>
              <a:endParaRPr lang="ko-KR" altLang="en-US"/>
            </a:p>
          </p:txBody>
        </p:sp>
      </p:grpSp>
      <p:sp>
        <p:nvSpPr>
          <p:cNvPr id="11" name="AutoShape 11"/>
          <p:cNvSpPr/>
          <p:nvPr/>
        </p:nvSpPr>
        <p:spPr>
          <a:xfrm rot="5400000">
            <a:off x="446381" y="5143500"/>
            <a:ext cx="1670480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2" name="AutoShape 12"/>
          <p:cNvSpPr/>
          <p:nvPr/>
        </p:nvSpPr>
        <p:spPr>
          <a:xfrm rot="5400000">
            <a:off x="4446627" y="5143500"/>
            <a:ext cx="1670480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3" name="AutoShape 13"/>
          <p:cNvSpPr/>
          <p:nvPr/>
        </p:nvSpPr>
        <p:spPr>
          <a:xfrm rot="5400000">
            <a:off x="8715408" y="5143500"/>
            <a:ext cx="1670480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4" name="AutoShape 14"/>
          <p:cNvSpPr/>
          <p:nvPr/>
        </p:nvSpPr>
        <p:spPr>
          <a:xfrm rot="5400000">
            <a:off x="12988208" y="5143500"/>
            <a:ext cx="1670480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1443546" y="5440577"/>
            <a:ext cx="3182930" cy="534558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sz="3600" spc="-72">
                <a:solidFill>
                  <a:srgbClr val="665653"/>
                </a:solidFill>
                <a:latin typeface="고도 M"/>
                <a:ea typeface="고도 M"/>
              </a:rPr>
              <a:t>01.</a:t>
            </a: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프로젝트 소개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5443792" y="5440577"/>
            <a:ext cx="3700208" cy="54112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02.</a:t>
            </a: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데이터 전처리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712573" y="5440577"/>
            <a:ext cx="3182930" cy="534558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03.</a:t>
            </a: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상관관계 분석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985373" y="5440577"/>
            <a:ext cx="3182931" cy="534558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352425" lvl="0" indent="-352425">
              <a:lnSpc>
                <a:spcPts val="4320"/>
              </a:lnSpc>
              <a:spcBef>
                <a:spcPct val="0"/>
              </a:spcBef>
              <a:buFont typeface="+mj-lt"/>
              <a:buAutoNum type="arabicPeriod" startAt="4"/>
              <a:defRPr/>
            </a:pP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결론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67666" y="533400"/>
            <a:ext cx="7921739" cy="914400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 algn="l">
              <a:lnSpc>
                <a:spcPts val="7225"/>
              </a:lnSpc>
              <a:defRPr/>
            </a:pPr>
            <a:r>
              <a:rPr lang="en-US" sz="8500">
                <a:solidFill>
                  <a:srgbClr val="704f48"/>
                </a:solidFill>
                <a:ea typeface="Source Han Sans KR Bold"/>
              </a:rPr>
              <a:t>CONTENTS</a:t>
            </a:r>
            <a:endParaRPr lang="en-US" sz="8500">
              <a:solidFill>
                <a:srgbClr val="704f48"/>
              </a:solidFill>
              <a:ea typeface="Source Han Sans KR Bold"/>
            </a:endParaRPr>
          </a:p>
        </p:txBody>
      </p:sp>
      <p:sp>
        <p:nvSpPr>
          <p:cNvPr id="30" name="직사각형 29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5791198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54810361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74381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sz="7200" spc="-179">
                <a:solidFill>
                  <a:srgbClr val="704f48"/>
                </a:solidFill>
                <a:effectLst/>
                <a:ea typeface="Source Han Sans KR Normal"/>
              </a:rPr>
              <a:t>01.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프로젝트 소개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2" name="TextBox 3"/>
          <p:cNvSpPr txBox="1"/>
          <p:nvPr/>
        </p:nvSpPr>
        <p:spPr>
          <a:xfrm>
            <a:off x="2621714" y="2400300"/>
            <a:ext cx="5988886" cy="164782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812" lvl="1" indent="-145732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400">
                <a:solidFill>
                  <a:srgbClr val="665653"/>
                </a:solidFill>
                <a:latin typeface="맑은 고딕"/>
              </a:rPr>
              <a:t>기준금리와 여러 경제 지수의 상관관계  시대별 영향을 주는 요인의 변화를 추론한다</a:t>
            </a:r>
            <a:r>
              <a:rPr lang="en-US" altLang="ko-KR" sz="2400">
                <a:solidFill>
                  <a:srgbClr val="665653"/>
                </a:solidFill>
                <a:latin typeface="맑은 고딕"/>
              </a:rPr>
              <a:t>.</a:t>
            </a:r>
            <a:r>
              <a:rPr lang="ko-KR" altLang="en-US" sz="2400">
                <a:solidFill>
                  <a:srgbClr val="665653"/>
                </a:solidFill>
                <a:latin typeface="맑은 고딕"/>
              </a:rPr>
              <a:t> </a:t>
            </a:r>
            <a:endParaRPr lang="ko-KR" altLang="en-US" sz="2400">
              <a:solidFill>
                <a:srgbClr val="665653"/>
              </a:solidFill>
              <a:latin typeface="맑은 고딕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284121" y="2312523"/>
            <a:ext cx="1001879" cy="535452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목적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1031" name="TextBox 3"/>
          <p:cNvSpPr txBox="1"/>
          <p:nvPr/>
        </p:nvSpPr>
        <p:spPr>
          <a:xfrm>
            <a:off x="9862088" y="6343649"/>
            <a:ext cx="2133600" cy="5524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89121" lvl="1" indent="-230041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400" b="1">
                <a:solidFill>
                  <a:srgbClr val="665653"/>
                </a:solidFill>
                <a:latin typeface="맑은 고딕"/>
              </a:rPr>
              <a:t>기준금리</a:t>
            </a:r>
            <a:endParaRPr lang="ko-KR" altLang="en-US" sz="2400" b="1">
              <a:solidFill>
                <a:srgbClr val="665653"/>
              </a:solidFill>
              <a:latin typeface="맑은 고딕"/>
            </a:endParaRPr>
          </a:p>
        </p:txBody>
      </p:sp>
      <p:pic>
        <p:nvPicPr>
          <p:cNvPr id="1034" name="그림 103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862088" y="1562100"/>
            <a:ext cx="7663911" cy="4571999"/>
          </a:xfrm>
          <a:prstGeom prst="rect">
            <a:avLst/>
          </a:prstGeom>
          <a:ln w="19050">
            <a:solidFill>
              <a:srgbClr val="8c512c"/>
            </a:solidFill>
          </a:ln>
        </p:spPr>
      </p:pic>
      <p:pic>
        <p:nvPicPr>
          <p:cNvPr id="1036" name="그림 1035"/>
          <p:cNvPicPr>
            <a:picLocks noChangeAspect="1"/>
          </p:cNvPicPr>
          <p:nvPr/>
        </p:nvPicPr>
        <p:blipFill rotWithShape="1">
          <a:blip r:embed="rId4"/>
          <a:srcRect l="1710" t="10270" r="-1710" b="18110"/>
          <a:stretch>
            <a:fillRect/>
          </a:stretch>
        </p:blipFill>
        <p:spPr>
          <a:xfrm flipH="1">
            <a:off x="2552184" y="5448300"/>
            <a:ext cx="3696215" cy="361632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52546544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74381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sz="7200" spc="-179">
                <a:solidFill>
                  <a:srgbClr val="704f48"/>
                </a:solidFill>
                <a:effectLst/>
                <a:ea typeface="Source Han Sans KR Normal"/>
              </a:rPr>
              <a:t>01.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프로젝트 소개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037" name="TextBox 3"/>
          <p:cNvSpPr txBox="1"/>
          <p:nvPr/>
        </p:nvSpPr>
        <p:spPr>
          <a:xfrm>
            <a:off x="2743198" y="2271301"/>
            <a:ext cx="6781802" cy="49295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데이터 수집</a:t>
            </a:r>
            <a:r>
              <a:rPr lang="en-US" altLang="ko-KR" sz="2400" spc="-150">
                <a:solidFill>
                  <a:srgbClr val="665653"/>
                </a:solidFill>
                <a:latin typeface="맑은 고딕"/>
              </a:rPr>
              <a:t>:</a:t>
            </a: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 금리 결정에 영향을 주는 요인을 조사 후 해당 데이터 수집</a:t>
            </a:r>
            <a:endParaRPr lang="ko-KR" altLang="en-US" sz="2400" spc="-150">
              <a:solidFill>
                <a:srgbClr val="665653"/>
              </a:solidFill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데이터 수집 기준</a:t>
            </a:r>
            <a:endParaRPr lang="ko-KR" altLang="en-US" sz="2400" spc="-150">
              <a:solidFill>
                <a:srgbClr val="665653"/>
              </a:solidFill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물가에 영향을 주는가</a:t>
            </a:r>
            <a:r>
              <a:rPr lang="en-US" altLang="ko-KR" sz="2400" spc="-150">
                <a:solidFill>
                  <a:srgbClr val="665653"/>
                </a:solidFill>
                <a:latin typeface="맑은 고딕"/>
              </a:rPr>
              <a:t>?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소득에 영향을 주는가</a:t>
            </a:r>
            <a:r>
              <a:rPr lang="en-US" altLang="ko-KR" sz="2400" spc="-150">
                <a:solidFill>
                  <a:srgbClr val="665653"/>
                </a:solidFill>
                <a:latin typeface="맑은 고딕"/>
              </a:rPr>
              <a:t>?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대출에 영향을 주는가</a:t>
            </a:r>
            <a:r>
              <a:rPr lang="en-US" altLang="ko-KR" sz="2400" spc="-150">
                <a:solidFill>
                  <a:srgbClr val="665653"/>
                </a:solidFill>
                <a:latin typeface="맑은 고딕"/>
              </a:rPr>
              <a:t>?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환율에 영향을 주는가</a:t>
            </a:r>
            <a:r>
              <a:rPr lang="en-US" altLang="ko-KR" sz="2400" spc="-150">
                <a:solidFill>
                  <a:srgbClr val="665653"/>
                </a:solidFill>
                <a:latin typeface="맑은 고딕"/>
              </a:rPr>
              <a:t>?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참고 자료</a:t>
            </a:r>
            <a:endParaRPr lang="ko-KR" altLang="en-US" sz="2400" spc="-150">
              <a:solidFill>
                <a:srgbClr val="665653"/>
              </a:solidFill>
              <a:latin typeface="맑은 고딕"/>
            </a:endParaRPr>
          </a:p>
          <a:p>
            <a:pPr marL="861686" lvl="2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  <a:hlinkClick r:id="rId3"/>
              </a:rPr>
              <a:t>자본시장 연구원</a:t>
            </a:r>
            <a:r>
              <a:rPr lang="en-US" altLang="ko-KR" sz="2400" spc="-150">
                <a:solidFill>
                  <a:srgbClr val="665653"/>
                </a:solidFill>
                <a:latin typeface="맑은 고딕"/>
              </a:rPr>
              <a:t>,</a:t>
            </a: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 </a:t>
            </a:r>
            <a:r>
              <a:rPr lang="ko-KR" altLang="en-US" sz="2400" spc="-150">
                <a:solidFill>
                  <a:srgbClr val="665653"/>
                </a:solidFill>
                <a:latin typeface="맑은 고딕"/>
                <a:hlinkClick r:id="rId4"/>
              </a:rPr>
              <a:t>한국은행 자료</a:t>
            </a: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 등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</p:txBody>
      </p:sp>
      <p:sp>
        <p:nvSpPr>
          <p:cNvPr id="1038" name="TextBox 25"/>
          <p:cNvSpPr txBox="1"/>
          <p:nvPr/>
        </p:nvSpPr>
        <p:spPr>
          <a:xfrm>
            <a:off x="1371600" y="2324100"/>
            <a:ext cx="3182930" cy="542925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수집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pic>
        <p:nvPicPr>
          <p:cNvPr id="1044" name="그림 1043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0134600" y="952500"/>
            <a:ext cx="7391059" cy="3200400"/>
          </a:xfrm>
          <a:prstGeom prst="rect">
            <a:avLst/>
          </a:prstGeom>
          <a:ln w="19050">
            <a:solidFill>
              <a:srgbClr val="8c512c"/>
            </a:solidFill>
          </a:ln>
        </p:spPr>
      </p:pic>
      <p:sp>
        <p:nvSpPr>
          <p:cNvPr id="1045" name="TextBox 3"/>
          <p:cNvSpPr txBox="1"/>
          <p:nvPr/>
        </p:nvSpPr>
        <p:spPr>
          <a:xfrm>
            <a:off x="10134600" y="4286250"/>
            <a:ext cx="2133600" cy="5524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89121" lvl="1" indent="-230041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400" b="1">
                <a:solidFill>
                  <a:srgbClr val="665653"/>
                </a:solidFill>
                <a:latin typeface="맑은 고딕"/>
              </a:rPr>
              <a:t>수집 자료</a:t>
            </a:r>
            <a:endParaRPr lang="ko-KR" altLang="en-US" sz="2400" b="1">
              <a:solidFill>
                <a:srgbClr val="665653"/>
              </a:solidFill>
              <a:latin typeface="맑은 고딕"/>
            </a:endParaRPr>
          </a:p>
        </p:txBody>
      </p:sp>
      <p:pic>
        <p:nvPicPr>
          <p:cNvPr id="1046" name="그림 1045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10135230" y="4894372"/>
            <a:ext cx="6476370" cy="3982927"/>
          </a:xfrm>
          <a:prstGeom prst="rect">
            <a:avLst/>
          </a:prstGeom>
          <a:ln w="19050">
            <a:solidFill>
              <a:srgbClr val="8c512c"/>
            </a:solidFill>
          </a:ln>
        </p:spPr>
      </p:pic>
      <p:sp>
        <p:nvSpPr>
          <p:cNvPr id="1047" name="TextBox 3"/>
          <p:cNvSpPr txBox="1"/>
          <p:nvPr/>
        </p:nvSpPr>
        <p:spPr>
          <a:xfrm>
            <a:off x="10134600" y="8953500"/>
            <a:ext cx="3200400" cy="5524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89121" lvl="1" indent="-230041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400" b="1">
                <a:solidFill>
                  <a:srgbClr val="665653"/>
                </a:solidFill>
                <a:latin typeface="맑은 고딕"/>
              </a:rPr>
              <a:t>은행대출금</a:t>
            </a:r>
            <a:r>
              <a:rPr lang="en-US" altLang="ko-KR" sz="2400" b="1">
                <a:solidFill>
                  <a:srgbClr val="665653"/>
                </a:solidFill>
                <a:latin typeface="맑은 고딕"/>
              </a:rPr>
              <a:t>_</a:t>
            </a:r>
            <a:r>
              <a:rPr lang="ko-KR" altLang="en-US" sz="2400" b="1">
                <a:solidFill>
                  <a:srgbClr val="665653"/>
                </a:solidFill>
                <a:latin typeface="맑은 고딕"/>
              </a:rPr>
              <a:t>연체율</a:t>
            </a:r>
            <a:endParaRPr lang="ko-KR" altLang="en-US" sz="2400" b="1">
              <a:solidFill>
                <a:srgbClr val="665653"/>
              </a:solidFill>
              <a:latin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690496446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02.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데이터 전처리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284121" y="2312523"/>
            <a:ext cx="1001879" cy="1087902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타입 변환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pic>
        <p:nvPicPr>
          <p:cNvPr id="1035" name="그림 103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743200" y="1803146"/>
            <a:ext cx="6015511" cy="3035554"/>
          </a:xfrm>
          <a:prstGeom prst="rect">
            <a:avLst/>
          </a:prstGeom>
          <a:noFill/>
          <a:ln w="19050">
            <a:solidFill>
              <a:srgbClr val="8c512c"/>
            </a:solidFill>
          </a:ln>
          <a:effectLst/>
        </p:spPr>
      </p:pic>
      <p:sp>
        <p:nvSpPr>
          <p:cNvPr id="1036" name="TextBox 3"/>
          <p:cNvSpPr txBox="1"/>
          <p:nvPr/>
        </p:nvSpPr>
        <p:spPr>
          <a:xfrm>
            <a:off x="2743200" y="4867275"/>
            <a:ext cx="3200400" cy="5524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89121" lvl="1" indent="-230041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400" b="1">
                <a:solidFill>
                  <a:srgbClr val="665653"/>
                </a:solidFill>
                <a:latin typeface="맑은 고딕"/>
              </a:rPr>
              <a:t>은행대출금</a:t>
            </a:r>
            <a:r>
              <a:rPr lang="en-US" altLang="ko-KR" sz="2400" b="1">
                <a:solidFill>
                  <a:srgbClr val="665653"/>
                </a:solidFill>
                <a:latin typeface="맑은 고딕"/>
              </a:rPr>
              <a:t>_</a:t>
            </a:r>
            <a:r>
              <a:rPr lang="ko-KR" altLang="en-US" sz="2400" b="1">
                <a:solidFill>
                  <a:srgbClr val="665653"/>
                </a:solidFill>
                <a:latin typeface="맑은 고딕"/>
              </a:rPr>
              <a:t>연체율</a:t>
            </a:r>
            <a:endParaRPr lang="ko-KR" altLang="en-US" sz="2400" b="1">
              <a:solidFill>
                <a:srgbClr val="665653"/>
              </a:solidFill>
              <a:latin typeface="맑은 고딕"/>
            </a:endParaRPr>
          </a:p>
        </p:txBody>
      </p:sp>
      <p:grpSp>
        <p:nvGrpSpPr>
          <p:cNvPr id="1039" name=""/>
          <p:cNvGrpSpPr/>
          <p:nvPr/>
        </p:nvGrpSpPr>
        <p:grpSpPr>
          <a:xfrm rot="0">
            <a:off x="10671175" y="2400300"/>
            <a:ext cx="5330825" cy="1752600"/>
            <a:chOff x="9525000" y="2324100"/>
            <a:chExt cx="5330825" cy="1752600"/>
          </a:xfrm>
        </p:grpSpPr>
        <p:pic>
          <p:nvPicPr>
            <p:cNvPr id="1037" name="그림 1036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9525000" y="2324100"/>
              <a:ext cx="5330825" cy="1752600"/>
            </a:xfrm>
            <a:prstGeom prst="rect">
              <a:avLst/>
            </a:prstGeom>
            <a:ln w="19050">
              <a:solidFill>
                <a:srgbClr val="8c512c"/>
              </a:solidFill>
            </a:ln>
          </p:spPr>
        </p:pic>
        <p:sp>
          <p:nvSpPr>
            <p:cNvPr id="1038" name="타원 1037"/>
            <p:cNvSpPr/>
            <p:nvPr/>
          </p:nvSpPr>
          <p:spPr>
            <a:xfrm>
              <a:off x="10820400" y="3238500"/>
              <a:ext cx="457200" cy="45720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l">
                <a:defRPr/>
              </a:pPr>
              <a:endParaRPr sz="675" b="1">
                <a:ln w="9525">
                  <a:solidFill>
                    <a:schemeClr val="dk1"/>
                  </a:solidFill>
                </a:ln>
                <a:solidFill>
                  <a:srgbClr val="808080"/>
                </a:solidFill>
                <a:latin typeface="맑은 고딕 Semilight"/>
                <a:ea typeface="맑은 고딕 Semilight"/>
                <a:cs typeface="맑은 고딕 Semilight"/>
              </a:endParaRPr>
            </a:p>
          </p:txBody>
        </p:sp>
      </p:grpSp>
      <p:pic>
        <p:nvPicPr>
          <p:cNvPr id="1040" name="그림 1039"/>
          <p:cNvPicPr/>
          <p:nvPr/>
        </p:nvPicPr>
        <p:blipFill rotWithShape="1">
          <a:blip r:embed="rId5"/>
          <a:stretch>
            <a:fillRect/>
          </a:stretch>
        </p:blipFill>
        <p:spPr>
          <a:xfrm>
            <a:off x="10671175" y="4610100"/>
            <a:ext cx="5257800" cy="31242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42" name="타원 1041"/>
          <p:cNvSpPr/>
          <p:nvPr/>
        </p:nvSpPr>
        <p:spPr>
          <a:xfrm>
            <a:off x="14404975" y="6057900"/>
            <a:ext cx="1295400" cy="685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l">
              <a:defRPr/>
            </a:pPr>
            <a:endParaRPr sz="675" b="1">
              <a:ln w="9525">
                <a:solidFill>
                  <a:schemeClr val="dk1"/>
                </a:solidFill>
              </a:ln>
              <a:solidFill>
                <a:srgbClr val="808080"/>
              </a:solidFill>
              <a:latin typeface="맑은 고딕 Semilight"/>
              <a:ea typeface="맑은 고딕 Semilight"/>
              <a:cs typeface="맑은 고딕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3970942715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02.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데이터 전처리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914399" y="2302998"/>
            <a:ext cx="1371600" cy="108790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데이터 선택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sp>
        <p:nvSpPr>
          <p:cNvPr id="1043" name="TextBox 3"/>
          <p:cNvSpPr txBox="1"/>
          <p:nvPr/>
        </p:nvSpPr>
        <p:spPr>
          <a:xfrm>
            <a:off x="2743198" y="2271301"/>
            <a:ext cx="6781802" cy="21863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인플레이션 등으로 인해 지속적으로 상승하는 데이터</a:t>
            </a:r>
            <a:endParaRPr lang="ko-KR" altLang="en-US" sz="2400" spc="-150">
              <a:solidFill>
                <a:srgbClr val="665653"/>
              </a:solidFill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r>
              <a:rPr lang="ko-KR" altLang="en-US" sz="2400" spc="-150">
                <a:solidFill>
                  <a:srgbClr val="665653"/>
                </a:solidFill>
                <a:latin typeface="맑은 고딕"/>
              </a:rPr>
              <a:t>기준금리 데이터의 단위는 퍼센트</a:t>
            </a:r>
            <a:r>
              <a:rPr lang="en-US" altLang="ko-KR" sz="2400" spc="-150">
                <a:solidFill>
                  <a:srgbClr val="665653"/>
                </a:solidFill>
                <a:latin typeface="맑은 고딕"/>
              </a:rPr>
              <a:t>(%)</a:t>
            </a: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  <a:p>
            <a:pPr marL="404486" lvl="1" indent="-145406">
              <a:lnSpc>
                <a:spcPct val="150000"/>
              </a:lnSpc>
              <a:buFont typeface="Nanum Myeongjo Bold"/>
              <a:buChar char="•"/>
              <a:defRPr/>
            </a:pPr>
            <a:endParaRPr lang="en-US" altLang="ko-KR" sz="2400" spc="-150">
              <a:solidFill>
                <a:srgbClr val="665653"/>
              </a:solidFill>
              <a:latin typeface="맑은 고딕"/>
            </a:endParaRPr>
          </a:p>
        </p:txBody>
      </p:sp>
      <p:pic>
        <p:nvPicPr>
          <p:cNvPr id="1044" name="그림 104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0210800" y="571500"/>
            <a:ext cx="7007840" cy="4259580"/>
          </a:xfrm>
          <a:prstGeom prst="rect">
            <a:avLst/>
          </a:prstGeom>
          <a:ln w="28575">
            <a:solidFill>
              <a:srgbClr val="8c512c"/>
            </a:solidFill>
          </a:ln>
        </p:spPr>
      </p:pic>
      <p:pic>
        <p:nvPicPr>
          <p:cNvPr id="1046" name="그림 104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172200" y="5448300"/>
            <a:ext cx="11312891" cy="3505200"/>
          </a:xfrm>
          <a:prstGeom prst="rect">
            <a:avLst/>
          </a:prstGeom>
          <a:ln w="28575">
            <a:solidFill>
              <a:srgbClr val="8c512c"/>
            </a:solidFill>
          </a:ln>
        </p:spPr>
      </p:pic>
    </p:spTree>
    <p:extLst>
      <p:ext uri="{BB962C8B-B14F-4D97-AF65-F5344CB8AC3E}">
        <p14:creationId xmlns:p14="http://schemas.microsoft.com/office/powerpoint/2010/main" val="406609963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02.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데이터 전처리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914399" y="2302998"/>
            <a:ext cx="1371600" cy="108790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시계열 변환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pic>
        <p:nvPicPr>
          <p:cNvPr id="1045" name="그림 1044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3048000" y="1562099"/>
            <a:ext cx="4099560" cy="2895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46" name="TextBox 3"/>
          <p:cNvSpPr txBox="1"/>
          <p:nvPr/>
        </p:nvSpPr>
        <p:spPr>
          <a:xfrm>
            <a:off x="2971800" y="4591050"/>
            <a:ext cx="2133600" cy="5524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89121" lvl="1" indent="-23004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2400" b="1">
                <a:solidFill>
                  <a:srgbClr val="665653"/>
                </a:solidFill>
                <a:latin typeface="맑은 고딕"/>
              </a:rPr>
              <a:t>GDP(</a:t>
            </a:r>
            <a:r>
              <a:rPr lang="ko-KR" altLang="en-US" sz="2400" b="1">
                <a:solidFill>
                  <a:srgbClr val="665653"/>
                </a:solidFill>
                <a:latin typeface="맑은 고딕"/>
              </a:rPr>
              <a:t>전</a:t>
            </a:r>
            <a:r>
              <a:rPr lang="en-US" altLang="ko-KR" sz="2400" b="1">
                <a:solidFill>
                  <a:srgbClr val="665653"/>
                </a:solidFill>
                <a:latin typeface="맑은 고딕"/>
              </a:rPr>
              <a:t>)</a:t>
            </a:r>
            <a:endParaRPr lang="en-US" altLang="ko-KR" sz="2400" b="1">
              <a:solidFill>
                <a:srgbClr val="665653"/>
              </a:solidFill>
              <a:latin typeface="맑은 고딕"/>
            </a:endParaRPr>
          </a:p>
        </p:txBody>
      </p:sp>
      <p:pic>
        <p:nvPicPr>
          <p:cNvPr id="1047" name="그림 1046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2600960" y="5143500"/>
            <a:ext cx="7762240" cy="4038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48" name="TextBox 3"/>
          <p:cNvSpPr txBox="1"/>
          <p:nvPr/>
        </p:nvSpPr>
        <p:spPr>
          <a:xfrm>
            <a:off x="2667000" y="9239250"/>
            <a:ext cx="2133600" cy="5524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89121" lvl="1" indent="-230041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2400" b="1">
                <a:solidFill>
                  <a:srgbClr val="665653"/>
                </a:solidFill>
                <a:latin typeface="맑은 고딕"/>
              </a:rPr>
              <a:t>변환 코드</a:t>
            </a:r>
            <a:endParaRPr lang="ko-KR" altLang="en-US" sz="2400" b="1">
              <a:solidFill>
                <a:srgbClr val="665653"/>
              </a:solidFill>
              <a:latin typeface="맑은 고딕"/>
            </a:endParaRPr>
          </a:p>
        </p:txBody>
      </p:sp>
      <p:pic>
        <p:nvPicPr>
          <p:cNvPr id="1050" name="그림 1049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1811000" y="615790"/>
            <a:ext cx="4953000" cy="6585109"/>
          </a:xfrm>
          <a:prstGeom prst="rect">
            <a:avLst/>
          </a:prstGeom>
          <a:ln w="28575">
            <a:solidFill>
              <a:srgbClr val="8c512c"/>
            </a:solidFill>
          </a:ln>
        </p:spPr>
      </p:pic>
      <p:sp>
        <p:nvSpPr>
          <p:cNvPr id="1051" name="TextBox 3"/>
          <p:cNvSpPr txBox="1"/>
          <p:nvPr/>
        </p:nvSpPr>
        <p:spPr>
          <a:xfrm>
            <a:off x="11887200" y="7334250"/>
            <a:ext cx="2133600" cy="5524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89121" lvl="1" indent="-230041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2400" b="1">
                <a:solidFill>
                  <a:srgbClr val="665653"/>
                </a:solidFill>
                <a:latin typeface="맑은 고딕"/>
              </a:rPr>
              <a:t>GDP(</a:t>
            </a:r>
            <a:r>
              <a:rPr lang="ko-KR" altLang="en-US" sz="2400" b="1">
                <a:solidFill>
                  <a:srgbClr val="665653"/>
                </a:solidFill>
                <a:latin typeface="맑은 고딕"/>
              </a:rPr>
              <a:t>후</a:t>
            </a:r>
            <a:r>
              <a:rPr lang="en-US" altLang="ko-KR" sz="2400" b="1">
                <a:solidFill>
                  <a:srgbClr val="665653"/>
                </a:solidFill>
                <a:latin typeface="맑은 고딕"/>
              </a:rPr>
              <a:t>)</a:t>
            </a:r>
            <a:endParaRPr lang="en-US" altLang="ko-KR" sz="2400" b="1">
              <a:solidFill>
                <a:srgbClr val="665653"/>
              </a:solidFill>
              <a:latin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621189510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02.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데이터 전처리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295400" y="2324100"/>
            <a:ext cx="990600" cy="108790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Nan  </a:t>
            </a: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값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pic>
        <p:nvPicPr>
          <p:cNvPr id="1051" name="그림 1050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2743200" y="1790700"/>
            <a:ext cx="8534400" cy="5410200"/>
          </a:xfrm>
          <a:prstGeom prst="rect">
            <a:avLst/>
          </a:prstGeom>
          <a:noFill/>
          <a:ln w="19050">
            <a:solidFill>
              <a:srgbClr val="8c512c"/>
            </a:solidFill>
          </a:ln>
          <a:effectLst/>
        </p:spPr>
      </p:pic>
      <p:pic>
        <p:nvPicPr>
          <p:cNvPr id="1052" name="그림 1051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11430000" y="1547685"/>
            <a:ext cx="6141466" cy="7191629"/>
          </a:xfrm>
          <a:prstGeom prst="rect">
            <a:avLst/>
          </a:prstGeom>
          <a:noFill/>
          <a:ln w="28575" cap="rnd">
            <a:solidFill>
              <a:srgbClr val="8c512c"/>
            </a:solidFill>
            <a:prstDash val="solid"/>
            <a:round/>
          </a:ln>
          <a:effectLst/>
        </p:spPr>
      </p:pic>
    </p:spTree>
    <p:extLst>
      <p:ext uri="{BB962C8B-B14F-4D97-AF65-F5344CB8AC3E}">
        <p14:creationId xmlns:p14="http://schemas.microsoft.com/office/powerpoint/2010/main" val="2185918294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1f0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715291" y="654691"/>
            <a:ext cx="8733509" cy="5359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4320"/>
              </a:lnSpc>
              <a:spcBef>
                <a:spcPct val="0"/>
              </a:spcBef>
              <a:buClr>
                <a:srgbClr val="704f48"/>
              </a:buClr>
              <a:buNone/>
              <a:defRPr/>
            </a:pPr>
            <a:r>
              <a:rPr lang="ko-KR" altLang="ko-KR" sz="7200" spc="-179">
                <a:solidFill>
                  <a:srgbClr val="704f48"/>
                </a:solidFill>
                <a:effectLst/>
                <a:ea typeface="Source Han Sans KR Normal"/>
              </a:rPr>
              <a:t>02.</a:t>
            </a:r>
            <a:r>
              <a:rPr lang="ko-KR" altLang="en-US" sz="7200" spc="-179">
                <a:solidFill>
                  <a:srgbClr val="704f48"/>
                </a:solidFill>
                <a:effectLst/>
                <a:ea typeface="Source Han Sans KR Normal"/>
              </a:rPr>
              <a:t>데이터 전처리</a:t>
            </a:r>
            <a:endParaRPr lang="ko-KR" altLang="en-US" sz="7200" spc="-179">
              <a:solidFill>
                <a:srgbClr val="704f48"/>
              </a:solidFill>
              <a:effectLst/>
              <a:ea typeface="Source Han Sans KR Normal"/>
            </a:endParaRPr>
          </a:p>
        </p:txBody>
      </p:sp>
      <p:sp>
        <p:nvSpPr>
          <p:cNvPr id="12" name="직사각형 11"/>
          <p:cNvSpPr>
            <a:spLocks noGrp="1"/>
          </p:cNvSpPr>
          <p:nvPr>
            <p:ph type="sldNum" sz="quarter" idx="4294967295"/>
          </p:nvPr>
        </p:nvSpPr>
        <p:spPr>
          <a:xfrm>
            <a:off x="13792202" y="9853613"/>
            <a:ext cx="4267198" cy="547687"/>
          </a:xfrm>
        </p:spPr>
        <p:txBody>
          <a:bodyPr/>
          <a:lstStyle/>
          <a:p>
            <a:pPr lvl="0">
              <a:defRPr/>
            </a:pPr>
            <a:fld id="{AD22CD3B-FDDF-4998-970C-76E6E0BEC65F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  <p:sp>
        <p:nvSpPr>
          <p:cNvPr id="13" name="직사각형 12"/>
          <p:cNvSpPr>
            <a:spLocks noGrp="1"/>
          </p:cNvSpPr>
          <p:nvPr>
            <p:ph type="ftr" sz="quarter" idx="4294967295"/>
          </p:nvPr>
        </p:nvSpPr>
        <p:spPr>
          <a:xfrm>
            <a:off x="0" y="9784556"/>
            <a:ext cx="8458200" cy="502444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Dept. of Computer Science</a:t>
            </a:r>
            <a:r>
              <a:rPr lang="ko-KR" altLang="en-US" spc="-48">
                <a:solidFill>
                  <a:srgbClr val="704f48"/>
                </a:solidFill>
                <a:ea typeface="Source Han Sans KR Medium"/>
              </a:rPr>
              <a:t> </a:t>
            </a:r>
            <a:r>
              <a:rPr lang="en-US" altLang="ko-KR" spc="-48">
                <a:solidFill>
                  <a:srgbClr val="704f48"/>
                </a:solidFill>
                <a:ea typeface="Source Han Sans KR Medium"/>
              </a:rPr>
              <a:t>and Engineering</a:t>
            </a:r>
            <a:endParaRPr lang="en-US" altLang="ko-KR" spc="-48">
              <a:solidFill>
                <a:srgbClr val="704f48"/>
              </a:solidFill>
              <a:ea typeface="Source Han Sans KR Medium"/>
            </a:endParaRPr>
          </a:p>
        </p:txBody>
      </p:sp>
      <p:sp>
        <p:nvSpPr>
          <p:cNvPr id="3" name="AutoShape 6"/>
          <p:cNvSpPr/>
          <p:nvPr/>
        </p:nvSpPr>
        <p:spPr>
          <a:xfrm rot="5400000">
            <a:off x="1160099" y="3534963"/>
            <a:ext cx="2518322" cy="0"/>
          </a:xfrm>
          <a:prstGeom prst="line">
            <a:avLst/>
          </a:prstGeom>
          <a:ln w="28575" cap="flat">
            <a:solidFill>
              <a:srgbClr val="ab9696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295400" y="2324100"/>
            <a:ext cx="990600" cy="109537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>
              <a:lnSpc>
                <a:spcPts val="4320"/>
              </a:lnSpc>
              <a:spcBef>
                <a:spcPct val="0"/>
              </a:spcBef>
              <a:defRPr/>
            </a:pPr>
            <a:r>
              <a:rPr lang="en-US" altLang="ko-KR" sz="3600" spc="-72">
                <a:solidFill>
                  <a:srgbClr val="665653"/>
                </a:solidFill>
                <a:latin typeface="고도 M"/>
                <a:ea typeface="고도 M"/>
              </a:rPr>
              <a:t>Nan  </a:t>
            </a:r>
            <a:r>
              <a:rPr lang="ko-KR" altLang="en-US" sz="3600" spc="-72">
                <a:solidFill>
                  <a:srgbClr val="665653"/>
                </a:solidFill>
                <a:latin typeface="고도 M"/>
                <a:ea typeface="고도 M"/>
              </a:rPr>
              <a:t>값</a:t>
            </a:r>
            <a:endParaRPr lang="ko-KR" altLang="en-US" sz="3600" spc="-72">
              <a:solidFill>
                <a:srgbClr val="665653"/>
              </a:solidFill>
              <a:latin typeface="고도 M"/>
              <a:ea typeface="고도 M"/>
            </a:endParaRPr>
          </a:p>
        </p:txBody>
      </p:sp>
      <p:pic>
        <p:nvPicPr>
          <p:cNvPr id="1052" name="그림 1051"/>
          <p:cNvPicPr/>
          <p:nvPr/>
        </p:nvPicPr>
        <p:blipFill rotWithShape="1">
          <a:blip r:embed="rId3"/>
          <a:stretch>
            <a:fillRect/>
          </a:stretch>
        </p:blipFill>
        <p:spPr>
          <a:xfrm>
            <a:off x="11430000" y="1547685"/>
            <a:ext cx="6141466" cy="7191629"/>
          </a:xfrm>
          <a:prstGeom prst="rect">
            <a:avLst/>
          </a:prstGeom>
          <a:noFill/>
          <a:ln w="28575" cap="rnd">
            <a:solidFill>
              <a:srgbClr val="8c512c"/>
            </a:solidFill>
            <a:prstDash val="solid"/>
            <a:round/>
          </a:ln>
          <a:effectLst/>
        </p:spPr>
      </p:pic>
      <p:sp>
        <p:nvSpPr>
          <p:cNvPr id="1053" name="TextBox 3"/>
          <p:cNvSpPr txBox="1"/>
          <p:nvPr/>
        </p:nvSpPr>
        <p:spPr>
          <a:xfrm>
            <a:off x="2743198" y="2271301"/>
            <a:ext cx="6781802" cy="109102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04486" lvl="1" indent="-145406">
              <a:lnSpc>
                <a:spcPct val="150000"/>
              </a:lnSpc>
              <a:buClr>
                <a:srgbClr val="665653"/>
              </a:buClr>
              <a:buFont typeface="Nanum Myeongjo Bold"/>
              <a:buChar char="•"/>
              <a:defRPr/>
            </a:pPr>
            <a:r>
              <a:rPr lang="ko-KR" sz="2400" spc="-150">
                <a:solidFill>
                  <a:srgbClr val="665653"/>
                </a:solidFill>
                <a:effectLst/>
                <a:latin typeface="맑은 고딕"/>
              </a:rPr>
              <a:t>데이터는 상관계수가 높은 데이터를 참고</a:t>
            </a:r>
            <a:r>
              <a:rPr lang="ko-KR" altLang="en-US" sz="2400" spc="-150">
                <a:solidFill>
                  <a:srgbClr val="665653"/>
                </a:solidFill>
                <a:effectLst/>
                <a:latin typeface="맑은 고딕"/>
              </a:rPr>
              <a:t>하여 체우기</a:t>
            </a:r>
            <a:endParaRPr lang="ko-KR" altLang="en-US" sz="2400" spc="-150">
              <a:solidFill>
                <a:srgbClr val="665653"/>
              </a:solidFill>
              <a:effectLst/>
              <a:latin typeface="맑은 고딕"/>
            </a:endParaRPr>
          </a:p>
        </p:txBody>
      </p:sp>
      <p:pic>
        <p:nvPicPr>
          <p:cNvPr id="1055" name="그림 1054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2710180" y="3390900"/>
            <a:ext cx="7805420" cy="6172200"/>
          </a:xfrm>
          <a:prstGeom prst="rect">
            <a:avLst/>
          </a:prstGeom>
          <a:noFill/>
          <a:ln w="28575" cap="rnd">
            <a:solidFill>
              <a:srgbClr val="8c512c"/>
            </a:solidFill>
            <a:prstDash val="solid"/>
            <a:round/>
          </a:ln>
          <a:effectLst/>
        </p:spPr>
      </p:pic>
    </p:spTree>
    <p:extLst>
      <p:ext uri="{BB962C8B-B14F-4D97-AF65-F5344CB8AC3E}">
        <p14:creationId xmlns:p14="http://schemas.microsoft.com/office/powerpoint/2010/main" val="1523511549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1_디자인 사용자 지정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3175">
          <a:solidFill>
            <a:srgbClr val="808080"/>
          </a:solidFill>
        </a:ln>
      </a:spPr>
      <a:bodyPr anchor="ctr"/>
      <a:lstStyle>
        <a:defPPr algn="l">
          <a:defRPr sz="675" b="1">
            <a:ln w="9525">
              <a:solidFill>
                <a:schemeClr val="dk1"/>
              </a:solidFill>
            </a:ln>
            <a:solidFill>
              <a:srgbClr val="808080"/>
            </a:solidFill>
            <a:latin typeface="맑은 고딕 Semilight"/>
            <a:ea typeface="맑은 고딕 Semilight"/>
            <a:cs typeface="맑은 고딕 Semilight"/>
          </a:defRPr>
        </a:defPPr>
      </a:lstStyle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314</ep:Words>
  <ep:PresentationFormat>사용자 지정</ep:PresentationFormat>
  <ep:Paragraphs>162</ep:Paragraphs>
  <ep:Slides>16</ep:Slides>
  <ep:Notes>13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ep:HeadingPairs>
  <ep:TitlesOfParts>
    <vt:vector size="17" baseType="lpstr">
      <vt:lpstr>1_디자인 사용자 지정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2006-08-16T00:00:00.000</dcterms:created>
  <cp:lastModifiedBy>HYUK</cp:lastModifiedBy>
  <dcterms:modified xsi:type="dcterms:W3CDTF">2024-12-01T18:26:50.417</dcterms:modified>
  <cp:revision>262</cp:revision>
  <dc:title>베이지색 테마의 사업계획서 프레젠테이션 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